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65" r:id="rId4"/>
    <p:sldId id="267" r:id="rId5"/>
    <p:sldId id="268" r:id="rId6"/>
    <p:sldId id="266" r:id="rId7"/>
    <p:sldId id="269" r:id="rId8"/>
    <p:sldId id="270" r:id="rId9"/>
    <p:sldId id="271" r:id="rId10"/>
    <p:sldId id="286" r:id="rId11"/>
    <p:sldId id="261" r:id="rId12"/>
    <p:sldId id="272" r:id="rId13"/>
    <p:sldId id="263" r:id="rId14"/>
    <p:sldId id="262" r:id="rId15"/>
    <p:sldId id="273" r:id="rId16"/>
    <p:sldId id="274" r:id="rId17"/>
    <p:sldId id="283" r:id="rId18"/>
    <p:sldId id="276" r:id="rId19"/>
    <p:sldId id="277" r:id="rId20"/>
    <p:sldId id="278" r:id="rId21"/>
    <p:sldId id="279" r:id="rId22"/>
    <p:sldId id="284" r:id="rId23"/>
    <p:sldId id="280" r:id="rId24"/>
    <p:sldId id="282" r:id="rId25"/>
    <p:sldId id="281"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ao, Yifu (MU-Student)" initials="YY(" lastIdx="1" clrIdx="0">
    <p:extLst>
      <p:ext uri="{19B8F6BF-5375-455C-9EA6-DF929625EA0E}">
        <p15:presenceInfo xmlns:p15="http://schemas.microsoft.com/office/powerpoint/2012/main" userId="f26d49c3-1ccf-4b33-98ca-3076eb995e7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4-15T19:45:55.565" idx="1">
    <p:pos x="10" y="10"/>
    <p:text/>
  </p:cm>
</p:cmLst>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2F1371-FB48-45E0-BCB2-468E0149963A}" type="doc">
      <dgm:prSet loTypeId="urn:microsoft.com/office/officeart/2005/8/layout/list1" loCatId="list" qsTypeId="urn:microsoft.com/office/officeart/2005/8/quickstyle/simple3" qsCatId="simple" csTypeId="urn:microsoft.com/office/officeart/2005/8/colors/colorful5" csCatId="colorful" phldr="1"/>
      <dgm:spPr/>
      <dgm:t>
        <a:bodyPr/>
        <a:lstStyle/>
        <a:p>
          <a:endParaRPr lang="en-US"/>
        </a:p>
      </dgm:t>
    </dgm:pt>
    <dgm:pt modelId="{79BA3630-A624-4B4E-B55B-F3A122DE3421}">
      <dgm:prSet/>
      <dgm:spPr/>
      <dgm:t>
        <a:bodyPr/>
        <a:lstStyle/>
        <a:p>
          <a:r>
            <a:rPr lang="en-US" dirty="0"/>
            <a:t>Docking Targets</a:t>
          </a:r>
        </a:p>
      </dgm:t>
    </dgm:pt>
    <dgm:pt modelId="{D5510647-AB89-4B9D-8EDE-C3122C146B29}" type="parTrans" cxnId="{6AC91C08-BF3B-4627-9876-3E3457E69CD2}">
      <dgm:prSet/>
      <dgm:spPr/>
      <dgm:t>
        <a:bodyPr/>
        <a:lstStyle/>
        <a:p>
          <a:endParaRPr lang="en-US"/>
        </a:p>
      </dgm:t>
    </dgm:pt>
    <dgm:pt modelId="{7941D757-5A16-4568-AA1F-483FA6BC90D8}" type="sibTrans" cxnId="{6AC91C08-BF3B-4627-9876-3E3457E69CD2}">
      <dgm:prSet/>
      <dgm:spPr/>
      <dgm:t>
        <a:bodyPr/>
        <a:lstStyle/>
        <a:p>
          <a:endParaRPr lang="en-US"/>
        </a:p>
      </dgm:t>
    </dgm:pt>
    <dgm:pt modelId="{1C0BDE10-1635-4DFD-B32F-6CD4E8BE7F22}">
      <dgm:prSet/>
      <dgm:spPr/>
      <dgm:t>
        <a:bodyPr/>
        <a:lstStyle/>
        <a:p>
          <a:r>
            <a:rPr lang="en-US" dirty="0"/>
            <a:t>Methods and Tools</a:t>
          </a:r>
        </a:p>
      </dgm:t>
    </dgm:pt>
    <dgm:pt modelId="{481F6737-6A86-49E7-AB40-A25F303044E6}" type="parTrans" cxnId="{05F52C5E-320F-4088-AEBC-F87EB620A8D9}">
      <dgm:prSet/>
      <dgm:spPr/>
      <dgm:t>
        <a:bodyPr/>
        <a:lstStyle/>
        <a:p>
          <a:endParaRPr lang="en-US"/>
        </a:p>
      </dgm:t>
    </dgm:pt>
    <dgm:pt modelId="{4B2918FF-48D3-45B7-8DFF-A55750247029}" type="sibTrans" cxnId="{05F52C5E-320F-4088-AEBC-F87EB620A8D9}">
      <dgm:prSet/>
      <dgm:spPr/>
      <dgm:t>
        <a:bodyPr/>
        <a:lstStyle/>
        <a:p>
          <a:endParaRPr lang="en-US"/>
        </a:p>
      </dgm:t>
    </dgm:pt>
    <dgm:pt modelId="{535DFE3F-9B23-48B8-A91D-1CB335AFC6AB}">
      <dgm:prSet/>
      <dgm:spPr/>
      <dgm:t>
        <a:bodyPr/>
        <a:lstStyle/>
        <a:p>
          <a:r>
            <a:rPr lang="en-US"/>
            <a:t>Optimization</a:t>
          </a:r>
        </a:p>
      </dgm:t>
    </dgm:pt>
    <dgm:pt modelId="{6119FCE8-5212-46DC-84E2-AB8630616518}" type="parTrans" cxnId="{742826D5-CD4B-4CFE-8073-BFDFDC3E4199}">
      <dgm:prSet/>
      <dgm:spPr/>
      <dgm:t>
        <a:bodyPr/>
        <a:lstStyle/>
        <a:p>
          <a:endParaRPr lang="en-US"/>
        </a:p>
      </dgm:t>
    </dgm:pt>
    <dgm:pt modelId="{7DFA0C17-3CA2-4FB3-94B1-61D68BB3AD29}" type="sibTrans" cxnId="{742826D5-CD4B-4CFE-8073-BFDFDC3E4199}">
      <dgm:prSet/>
      <dgm:spPr/>
      <dgm:t>
        <a:bodyPr/>
        <a:lstStyle/>
        <a:p>
          <a:endParaRPr lang="en-US"/>
        </a:p>
      </dgm:t>
    </dgm:pt>
    <dgm:pt modelId="{8BE9793D-F759-447B-B343-EB4DFF86378D}">
      <dgm:prSet/>
      <dgm:spPr/>
      <dgm:t>
        <a:bodyPr/>
        <a:lstStyle/>
        <a:p>
          <a:r>
            <a:rPr lang="en-US" dirty="0"/>
            <a:t>Results and Evaluation</a:t>
          </a:r>
        </a:p>
      </dgm:t>
    </dgm:pt>
    <dgm:pt modelId="{E80A0E70-E7A8-4168-A1F0-711AE55576D1}" type="parTrans" cxnId="{6FE0806F-3EBC-4307-B2F5-C58AA779002E}">
      <dgm:prSet/>
      <dgm:spPr/>
      <dgm:t>
        <a:bodyPr/>
        <a:lstStyle/>
        <a:p>
          <a:endParaRPr lang="en-US"/>
        </a:p>
      </dgm:t>
    </dgm:pt>
    <dgm:pt modelId="{D4D25833-AC44-4D3E-8383-40FB51596E87}" type="sibTrans" cxnId="{6FE0806F-3EBC-4307-B2F5-C58AA779002E}">
      <dgm:prSet/>
      <dgm:spPr/>
      <dgm:t>
        <a:bodyPr/>
        <a:lstStyle/>
        <a:p>
          <a:endParaRPr lang="en-US"/>
        </a:p>
      </dgm:t>
    </dgm:pt>
    <dgm:pt modelId="{2237CFBB-B5A8-4F34-B6A8-1D1816A2105F}">
      <dgm:prSet/>
      <dgm:spPr/>
      <dgm:t>
        <a:bodyPr/>
        <a:lstStyle/>
        <a:p>
          <a:r>
            <a:rPr lang="en-US"/>
            <a:t>Visualization</a:t>
          </a:r>
          <a:endParaRPr lang="zh-CN" altLang="en-US"/>
        </a:p>
      </dgm:t>
    </dgm:pt>
    <dgm:pt modelId="{C1E52E1B-FBCC-42BD-AAAD-18F75598ABF4}" type="parTrans" cxnId="{BD061DAE-9413-414B-A310-B75958F2EC98}">
      <dgm:prSet/>
      <dgm:spPr/>
      <dgm:t>
        <a:bodyPr/>
        <a:lstStyle/>
        <a:p>
          <a:endParaRPr lang="zh-CN" altLang="en-US"/>
        </a:p>
      </dgm:t>
    </dgm:pt>
    <dgm:pt modelId="{51CC6F9F-90B0-435B-96AD-E4A3DF3E1B4B}" type="sibTrans" cxnId="{BD061DAE-9413-414B-A310-B75958F2EC98}">
      <dgm:prSet/>
      <dgm:spPr/>
      <dgm:t>
        <a:bodyPr/>
        <a:lstStyle/>
        <a:p>
          <a:endParaRPr lang="zh-CN" altLang="en-US"/>
        </a:p>
      </dgm:t>
    </dgm:pt>
    <dgm:pt modelId="{E68FC4F6-196F-488A-82A1-850064EC9A9D}" type="pres">
      <dgm:prSet presAssocID="{AE2F1371-FB48-45E0-BCB2-468E0149963A}" presName="linear" presStyleCnt="0">
        <dgm:presLayoutVars>
          <dgm:dir/>
          <dgm:animLvl val="lvl"/>
          <dgm:resizeHandles val="exact"/>
        </dgm:presLayoutVars>
      </dgm:prSet>
      <dgm:spPr/>
    </dgm:pt>
    <dgm:pt modelId="{B2905069-54EF-43B2-A84F-99FD03DAE92C}" type="pres">
      <dgm:prSet presAssocID="{79BA3630-A624-4B4E-B55B-F3A122DE3421}" presName="parentLin" presStyleCnt="0"/>
      <dgm:spPr/>
    </dgm:pt>
    <dgm:pt modelId="{D798765E-F44E-4B6B-98E6-949A926DC582}" type="pres">
      <dgm:prSet presAssocID="{79BA3630-A624-4B4E-B55B-F3A122DE3421}" presName="parentLeftMargin" presStyleLbl="node1" presStyleIdx="0" presStyleCnt="5"/>
      <dgm:spPr/>
    </dgm:pt>
    <dgm:pt modelId="{B0DE4275-337D-40B0-8049-98FA0EE00D67}" type="pres">
      <dgm:prSet presAssocID="{79BA3630-A624-4B4E-B55B-F3A122DE3421}" presName="parentText" presStyleLbl="node1" presStyleIdx="0" presStyleCnt="5">
        <dgm:presLayoutVars>
          <dgm:chMax val="0"/>
          <dgm:bulletEnabled val="1"/>
        </dgm:presLayoutVars>
      </dgm:prSet>
      <dgm:spPr/>
    </dgm:pt>
    <dgm:pt modelId="{DBFEF0E5-D8D7-482E-BB08-DF8D55C521D9}" type="pres">
      <dgm:prSet presAssocID="{79BA3630-A624-4B4E-B55B-F3A122DE3421}" presName="negativeSpace" presStyleCnt="0"/>
      <dgm:spPr/>
    </dgm:pt>
    <dgm:pt modelId="{FD72C988-971E-472C-9236-70E51195F454}" type="pres">
      <dgm:prSet presAssocID="{79BA3630-A624-4B4E-B55B-F3A122DE3421}" presName="childText" presStyleLbl="conFgAcc1" presStyleIdx="0" presStyleCnt="5">
        <dgm:presLayoutVars>
          <dgm:bulletEnabled val="1"/>
        </dgm:presLayoutVars>
      </dgm:prSet>
      <dgm:spPr/>
    </dgm:pt>
    <dgm:pt modelId="{2FACF677-2AA0-4D70-9BA9-84C92AA99241}" type="pres">
      <dgm:prSet presAssocID="{7941D757-5A16-4568-AA1F-483FA6BC90D8}" presName="spaceBetweenRectangles" presStyleCnt="0"/>
      <dgm:spPr/>
    </dgm:pt>
    <dgm:pt modelId="{69810C0D-7509-4DB9-AFA8-8B892C85A82B}" type="pres">
      <dgm:prSet presAssocID="{1C0BDE10-1635-4DFD-B32F-6CD4E8BE7F22}" presName="parentLin" presStyleCnt="0"/>
      <dgm:spPr/>
    </dgm:pt>
    <dgm:pt modelId="{AA19394D-F884-4FA2-9D1D-4F30AF2D7520}" type="pres">
      <dgm:prSet presAssocID="{1C0BDE10-1635-4DFD-B32F-6CD4E8BE7F22}" presName="parentLeftMargin" presStyleLbl="node1" presStyleIdx="0" presStyleCnt="5"/>
      <dgm:spPr/>
    </dgm:pt>
    <dgm:pt modelId="{BDA777BD-680C-4AF8-90BF-EF15904AACEE}" type="pres">
      <dgm:prSet presAssocID="{1C0BDE10-1635-4DFD-B32F-6CD4E8BE7F22}" presName="parentText" presStyleLbl="node1" presStyleIdx="1" presStyleCnt="5">
        <dgm:presLayoutVars>
          <dgm:chMax val="0"/>
          <dgm:bulletEnabled val="1"/>
        </dgm:presLayoutVars>
      </dgm:prSet>
      <dgm:spPr/>
    </dgm:pt>
    <dgm:pt modelId="{AA0B925C-667F-4D3E-871F-744D1C924994}" type="pres">
      <dgm:prSet presAssocID="{1C0BDE10-1635-4DFD-B32F-6CD4E8BE7F22}" presName="negativeSpace" presStyleCnt="0"/>
      <dgm:spPr/>
    </dgm:pt>
    <dgm:pt modelId="{8198E990-A39A-43E1-BAE5-1DE677EF3247}" type="pres">
      <dgm:prSet presAssocID="{1C0BDE10-1635-4DFD-B32F-6CD4E8BE7F22}" presName="childText" presStyleLbl="conFgAcc1" presStyleIdx="1" presStyleCnt="5">
        <dgm:presLayoutVars>
          <dgm:bulletEnabled val="1"/>
        </dgm:presLayoutVars>
      </dgm:prSet>
      <dgm:spPr/>
    </dgm:pt>
    <dgm:pt modelId="{53C7D745-0AB2-451B-AB07-F4193EE6867B}" type="pres">
      <dgm:prSet presAssocID="{4B2918FF-48D3-45B7-8DFF-A55750247029}" presName="spaceBetweenRectangles" presStyleCnt="0"/>
      <dgm:spPr/>
    </dgm:pt>
    <dgm:pt modelId="{7FE3C16F-20A8-488E-991E-F998184A3FA0}" type="pres">
      <dgm:prSet presAssocID="{535DFE3F-9B23-48B8-A91D-1CB335AFC6AB}" presName="parentLin" presStyleCnt="0"/>
      <dgm:spPr/>
    </dgm:pt>
    <dgm:pt modelId="{60C1E6EC-A411-42D3-B5EA-DB557133B1D3}" type="pres">
      <dgm:prSet presAssocID="{535DFE3F-9B23-48B8-A91D-1CB335AFC6AB}" presName="parentLeftMargin" presStyleLbl="node1" presStyleIdx="1" presStyleCnt="5"/>
      <dgm:spPr/>
    </dgm:pt>
    <dgm:pt modelId="{CD98D19E-EA3B-48AF-A475-0531BC6701B7}" type="pres">
      <dgm:prSet presAssocID="{535DFE3F-9B23-48B8-A91D-1CB335AFC6AB}" presName="parentText" presStyleLbl="node1" presStyleIdx="2" presStyleCnt="5">
        <dgm:presLayoutVars>
          <dgm:chMax val="0"/>
          <dgm:bulletEnabled val="1"/>
        </dgm:presLayoutVars>
      </dgm:prSet>
      <dgm:spPr/>
    </dgm:pt>
    <dgm:pt modelId="{17EFDE22-AE5B-4C63-BE84-2D952374DA0F}" type="pres">
      <dgm:prSet presAssocID="{535DFE3F-9B23-48B8-A91D-1CB335AFC6AB}" presName="negativeSpace" presStyleCnt="0"/>
      <dgm:spPr/>
    </dgm:pt>
    <dgm:pt modelId="{70303F5D-7681-42C8-9E66-7A194F03B418}" type="pres">
      <dgm:prSet presAssocID="{535DFE3F-9B23-48B8-A91D-1CB335AFC6AB}" presName="childText" presStyleLbl="conFgAcc1" presStyleIdx="2" presStyleCnt="5">
        <dgm:presLayoutVars>
          <dgm:bulletEnabled val="1"/>
        </dgm:presLayoutVars>
      </dgm:prSet>
      <dgm:spPr/>
    </dgm:pt>
    <dgm:pt modelId="{2F4136E7-910A-4B29-9E12-FF4434ACFFDD}" type="pres">
      <dgm:prSet presAssocID="{7DFA0C17-3CA2-4FB3-94B1-61D68BB3AD29}" presName="spaceBetweenRectangles" presStyleCnt="0"/>
      <dgm:spPr/>
    </dgm:pt>
    <dgm:pt modelId="{0254940C-4BF0-4836-8919-7A66B8FF2BB9}" type="pres">
      <dgm:prSet presAssocID="{2237CFBB-B5A8-4F34-B6A8-1D1816A2105F}" presName="parentLin" presStyleCnt="0"/>
      <dgm:spPr/>
    </dgm:pt>
    <dgm:pt modelId="{E6FD17C9-0911-4A4F-90DF-2CD1E961AE78}" type="pres">
      <dgm:prSet presAssocID="{2237CFBB-B5A8-4F34-B6A8-1D1816A2105F}" presName="parentLeftMargin" presStyleLbl="node1" presStyleIdx="2" presStyleCnt="5"/>
      <dgm:spPr/>
    </dgm:pt>
    <dgm:pt modelId="{60D7C2DB-65C8-4F2A-870A-71A6968A01E4}" type="pres">
      <dgm:prSet presAssocID="{2237CFBB-B5A8-4F34-B6A8-1D1816A2105F}" presName="parentText" presStyleLbl="node1" presStyleIdx="3" presStyleCnt="5">
        <dgm:presLayoutVars>
          <dgm:chMax val="0"/>
          <dgm:bulletEnabled val="1"/>
        </dgm:presLayoutVars>
      </dgm:prSet>
      <dgm:spPr/>
    </dgm:pt>
    <dgm:pt modelId="{2397E774-445F-4BE7-9464-7EE5E32B6059}" type="pres">
      <dgm:prSet presAssocID="{2237CFBB-B5A8-4F34-B6A8-1D1816A2105F}" presName="negativeSpace" presStyleCnt="0"/>
      <dgm:spPr/>
    </dgm:pt>
    <dgm:pt modelId="{62ED4B61-A249-46CC-B22B-9A73180D17B7}" type="pres">
      <dgm:prSet presAssocID="{2237CFBB-B5A8-4F34-B6A8-1D1816A2105F}" presName="childText" presStyleLbl="conFgAcc1" presStyleIdx="3" presStyleCnt="5">
        <dgm:presLayoutVars>
          <dgm:bulletEnabled val="1"/>
        </dgm:presLayoutVars>
      </dgm:prSet>
      <dgm:spPr/>
    </dgm:pt>
    <dgm:pt modelId="{46C89A14-B65B-4FAD-91AF-90AD780BD2B3}" type="pres">
      <dgm:prSet presAssocID="{51CC6F9F-90B0-435B-96AD-E4A3DF3E1B4B}" presName="spaceBetweenRectangles" presStyleCnt="0"/>
      <dgm:spPr/>
    </dgm:pt>
    <dgm:pt modelId="{D1505696-A834-42FF-AC53-F377230F3C2E}" type="pres">
      <dgm:prSet presAssocID="{8BE9793D-F759-447B-B343-EB4DFF86378D}" presName="parentLin" presStyleCnt="0"/>
      <dgm:spPr/>
    </dgm:pt>
    <dgm:pt modelId="{B90B57A3-6BE5-46B4-BBA6-23A8B6D1D75C}" type="pres">
      <dgm:prSet presAssocID="{8BE9793D-F759-447B-B343-EB4DFF86378D}" presName="parentLeftMargin" presStyleLbl="node1" presStyleIdx="3" presStyleCnt="5"/>
      <dgm:spPr/>
    </dgm:pt>
    <dgm:pt modelId="{FC9BF104-AA44-4765-B0E5-F7FFC8946FC9}" type="pres">
      <dgm:prSet presAssocID="{8BE9793D-F759-447B-B343-EB4DFF86378D}" presName="parentText" presStyleLbl="node1" presStyleIdx="4" presStyleCnt="5">
        <dgm:presLayoutVars>
          <dgm:chMax val="0"/>
          <dgm:bulletEnabled val="1"/>
        </dgm:presLayoutVars>
      </dgm:prSet>
      <dgm:spPr/>
    </dgm:pt>
    <dgm:pt modelId="{1B2DEBDB-AAF0-4B28-800C-F01B8CF103EE}" type="pres">
      <dgm:prSet presAssocID="{8BE9793D-F759-447B-B343-EB4DFF86378D}" presName="negativeSpace" presStyleCnt="0"/>
      <dgm:spPr/>
    </dgm:pt>
    <dgm:pt modelId="{CF5523EF-AAD3-430D-B78C-6CBEA891F9D2}" type="pres">
      <dgm:prSet presAssocID="{8BE9793D-F759-447B-B343-EB4DFF86378D}" presName="childText" presStyleLbl="conFgAcc1" presStyleIdx="4" presStyleCnt="5">
        <dgm:presLayoutVars>
          <dgm:bulletEnabled val="1"/>
        </dgm:presLayoutVars>
      </dgm:prSet>
      <dgm:spPr/>
    </dgm:pt>
  </dgm:ptLst>
  <dgm:cxnLst>
    <dgm:cxn modelId="{9A69CE05-2889-4666-A994-BA29B680792D}" type="presOf" srcId="{2237CFBB-B5A8-4F34-B6A8-1D1816A2105F}" destId="{60D7C2DB-65C8-4F2A-870A-71A6968A01E4}" srcOrd="1" destOrd="0" presId="urn:microsoft.com/office/officeart/2005/8/layout/list1"/>
    <dgm:cxn modelId="{6AC91C08-BF3B-4627-9876-3E3457E69CD2}" srcId="{AE2F1371-FB48-45E0-BCB2-468E0149963A}" destId="{79BA3630-A624-4B4E-B55B-F3A122DE3421}" srcOrd="0" destOrd="0" parTransId="{D5510647-AB89-4B9D-8EDE-C3122C146B29}" sibTransId="{7941D757-5A16-4568-AA1F-483FA6BC90D8}"/>
    <dgm:cxn modelId="{FD58731C-A5EC-4DC6-9AED-06ADDD31EE59}" type="presOf" srcId="{79BA3630-A624-4B4E-B55B-F3A122DE3421}" destId="{B0DE4275-337D-40B0-8049-98FA0EE00D67}" srcOrd="1" destOrd="0" presId="urn:microsoft.com/office/officeart/2005/8/layout/list1"/>
    <dgm:cxn modelId="{AC8FD42C-D8CE-407E-9D8B-1031AF75CE00}" type="presOf" srcId="{535DFE3F-9B23-48B8-A91D-1CB335AFC6AB}" destId="{CD98D19E-EA3B-48AF-A475-0531BC6701B7}" srcOrd="1" destOrd="0" presId="urn:microsoft.com/office/officeart/2005/8/layout/list1"/>
    <dgm:cxn modelId="{71D40F30-DB43-4458-A719-EEA19B749CC7}" type="presOf" srcId="{1C0BDE10-1635-4DFD-B32F-6CD4E8BE7F22}" destId="{BDA777BD-680C-4AF8-90BF-EF15904AACEE}" srcOrd="1" destOrd="0" presId="urn:microsoft.com/office/officeart/2005/8/layout/list1"/>
    <dgm:cxn modelId="{F874E43A-55B6-4D4B-A7D2-B00F5695A619}" type="presOf" srcId="{AE2F1371-FB48-45E0-BCB2-468E0149963A}" destId="{E68FC4F6-196F-488A-82A1-850064EC9A9D}" srcOrd="0" destOrd="0" presId="urn:microsoft.com/office/officeart/2005/8/layout/list1"/>
    <dgm:cxn modelId="{8786223D-8588-41FC-9162-F3DF9F05449D}" type="presOf" srcId="{79BA3630-A624-4B4E-B55B-F3A122DE3421}" destId="{D798765E-F44E-4B6B-98E6-949A926DC582}" srcOrd="0" destOrd="0" presId="urn:microsoft.com/office/officeart/2005/8/layout/list1"/>
    <dgm:cxn modelId="{05F52C5E-320F-4088-AEBC-F87EB620A8D9}" srcId="{AE2F1371-FB48-45E0-BCB2-468E0149963A}" destId="{1C0BDE10-1635-4DFD-B32F-6CD4E8BE7F22}" srcOrd="1" destOrd="0" parTransId="{481F6737-6A86-49E7-AB40-A25F303044E6}" sibTransId="{4B2918FF-48D3-45B7-8DFF-A55750247029}"/>
    <dgm:cxn modelId="{6FE0806F-3EBC-4307-B2F5-C58AA779002E}" srcId="{AE2F1371-FB48-45E0-BCB2-468E0149963A}" destId="{8BE9793D-F759-447B-B343-EB4DFF86378D}" srcOrd="4" destOrd="0" parTransId="{E80A0E70-E7A8-4168-A1F0-711AE55576D1}" sibTransId="{D4D25833-AC44-4D3E-8383-40FB51596E87}"/>
    <dgm:cxn modelId="{E1210652-0821-4E89-953A-F5346A7F117C}" type="presOf" srcId="{8BE9793D-F759-447B-B343-EB4DFF86378D}" destId="{FC9BF104-AA44-4765-B0E5-F7FFC8946FC9}" srcOrd="1" destOrd="0" presId="urn:microsoft.com/office/officeart/2005/8/layout/list1"/>
    <dgm:cxn modelId="{2949E659-2C0E-4E82-B781-F1B2EFEE8E48}" type="presOf" srcId="{535DFE3F-9B23-48B8-A91D-1CB335AFC6AB}" destId="{60C1E6EC-A411-42D3-B5EA-DB557133B1D3}" srcOrd="0" destOrd="0" presId="urn:microsoft.com/office/officeart/2005/8/layout/list1"/>
    <dgm:cxn modelId="{8B2C7D85-C8D6-4462-9012-4F562B21CA35}" type="presOf" srcId="{2237CFBB-B5A8-4F34-B6A8-1D1816A2105F}" destId="{E6FD17C9-0911-4A4F-90DF-2CD1E961AE78}" srcOrd="0" destOrd="0" presId="urn:microsoft.com/office/officeart/2005/8/layout/list1"/>
    <dgm:cxn modelId="{0886F39A-51B4-4E80-A340-8E26D1C8F55E}" type="presOf" srcId="{8BE9793D-F759-447B-B343-EB4DFF86378D}" destId="{B90B57A3-6BE5-46B4-BBA6-23A8B6D1D75C}" srcOrd="0" destOrd="0" presId="urn:microsoft.com/office/officeart/2005/8/layout/list1"/>
    <dgm:cxn modelId="{BD061DAE-9413-414B-A310-B75958F2EC98}" srcId="{AE2F1371-FB48-45E0-BCB2-468E0149963A}" destId="{2237CFBB-B5A8-4F34-B6A8-1D1816A2105F}" srcOrd="3" destOrd="0" parTransId="{C1E52E1B-FBCC-42BD-AAAD-18F75598ABF4}" sibTransId="{51CC6F9F-90B0-435B-96AD-E4A3DF3E1B4B}"/>
    <dgm:cxn modelId="{742826D5-CD4B-4CFE-8073-BFDFDC3E4199}" srcId="{AE2F1371-FB48-45E0-BCB2-468E0149963A}" destId="{535DFE3F-9B23-48B8-A91D-1CB335AFC6AB}" srcOrd="2" destOrd="0" parTransId="{6119FCE8-5212-46DC-84E2-AB8630616518}" sibTransId="{7DFA0C17-3CA2-4FB3-94B1-61D68BB3AD29}"/>
    <dgm:cxn modelId="{9DEF93FA-0203-40BE-9B03-1180C1274A25}" type="presOf" srcId="{1C0BDE10-1635-4DFD-B32F-6CD4E8BE7F22}" destId="{AA19394D-F884-4FA2-9D1D-4F30AF2D7520}" srcOrd="0" destOrd="0" presId="urn:microsoft.com/office/officeart/2005/8/layout/list1"/>
    <dgm:cxn modelId="{85416554-6DA8-471E-8724-70CC0430FD7F}" type="presParOf" srcId="{E68FC4F6-196F-488A-82A1-850064EC9A9D}" destId="{B2905069-54EF-43B2-A84F-99FD03DAE92C}" srcOrd="0" destOrd="0" presId="urn:microsoft.com/office/officeart/2005/8/layout/list1"/>
    <dgm:cxn modelId="{E4E4897C-4AA1-46FA-BDBA-8E05761AAEA3}" type="presParOf" srcId="{B2905069-54EF-43B2-A84F-99FD03DAE92C}" destId="{D798765E-F44E-4B6B-98E6-949A926DC582}" srcOrd="0" destOrd="0" presId="urn:microsoft.com/office/officeart/2005/8/layout/list1"/>
    <dgm:cxn modelId="{0976CCB7-4C60-4B38-B62D-76CD3E88D957}" type="presParOf" srcId="{B2905069-54EF-43B2-A84F-99FD03DAE92C}" destId="{B0DE4275-337D-40B0-8049-98FA0EE00D67}" srcOrd="1" destOrd="0" presId="urn:microsoft.com/office/officeart/2005/8/layout/list1"/>
    <dgm:cxn modelId="{5B77254F-275F-4D06-8A0C-EC3082872E7C}" type="presParOf" srcId="{E68FC4F6-196F-488A-82A1-850064EC9A9D}" destId="{DBFEF0E5-D8D7-482E-BB08-DF8D55C521D9}" srcOrd="1" destOrd="0" presId="urn:microsoft.com/office/officeart/2005/8/layout/list1"/>
    <dgm:cxn modelId="{1E77ED56-D0AD-44AF-8643-D10F4DB7FE23}" type="presParOf" srcId="{E68FC4F6-196F-488A-82A1-850064EC9A9D}" destId="{FD72C988-971E-472C-9236-70E51195F454}" srcOrd="2" destOrd="0" presId="urn:microsoft.com/office/officeart/2005/8/layout/list1"/>
    <dgm:cxn modelId="{5479403F-9E98-40E9-99C7-EDA961BE12D8}" type="presParOf" srcId="{E68FC4F6-196F-488A-82A1-850064EC9A9D}" destId="{2FACF677-2AA0-4D70-9BA9-84C92AA99241}" srcOrd="3" destOrd="0" presId="urn:microsoft.com/office/officeart/2005/8/layout/list1"/>
    <dgm:cxn modelId="{71A4765D-CFC3-4045-AC79-5377128AE29E}" type="presParOf" srcId="{E68FC4F6-196F-488A-82A1-850064EC9A9D}" destId="{69810C0D-7509-4DB9-AFA8-8B892C85A82B}" srcOrd="4" destOrd="0" presId="urn:microsoft.com/office/officeart/2005/8/layout/list1"/>
    <dgm:cxn modelId="{8E364DB0-C9A7-4B3C-AF35-C7E3ED1BA0BB}" type="presParOf" srcId="{69810C0D-7509-4DB9-AFA8-8B892C85A82B}" destId="{AA19394D-F884-4FA2-9D1D-4F30AF2D7520}" srcOrd="0" destOrd="0" presId="urn:microsoft.com/office/officeart/2005/8/layout/list1"/>
    <dgm:cxn modelId="{61985DF9-AA1E-475A-86B0-9CDBF5E85A15}" type="presParOf" srcId="{69810C0D-7509-4DB9-AFA8-8B892C85A82B}" destId="{BDA777BD-680C-4AF8-90BF-EF15904AACEE}" srcOrd="1" destOrd="0" presId="urn:microsoft.com/office/officeart/2005/8/layout/list1"/>
    <dgm:cxn modelId="{7AF197AD-508F-4D21-80CA-CAA472CB5620}" type="presParOf" srcId="{E68FC4F6-196F-488A-82A1-850064EC9A9D}" destId="{AA0B925C-667F-4D3E-871F-744D1C924994}" srcOrd="5" destOrd="0" presId="urn:microsoft.com/office/officeart/2005/8/layout/list1"/>
    <dgm:cxn modelId="{577DD60F-03E4-4CB0-B186-8F66DBE33500}" type="presParOf" srcId="{E68FC4F6-196F-488A-82A1-850064EC9A9D}" destId="{8198E990-A39A-43E1-BAE5-1DE677EF3247}" srcOrd="6" destOrd="0" presId="urn:microsoft.com/office/officeart/2005/8/layout/list1"/>
    <dgm:cxn modelId="{F69A6293-C229-40FD-9357-A995AE4F5F7E}" type="presParOf" srcId="{E68FC4F6-196F-488A-82A1-850064EC9A9D}" destId="{53C7D745-0AB2-451B-AB07-F4193EE6867B}" srcOrd="7" destOrd="0" presId="urn:microsoft.com/office/officeart/2005/8/layout/list1"/>
    <dgm:cxn modelId="{94426945-4AF1-48D6-86A8-10218C210CE0}" type="presParOf" srcId="{E68FC4F6-196F-488A-82A1-850064EC9A9D}" destId="{7FE3C16F-20A8-488E-991E-F998184A3FA0}" srcOrd="8" destOrd="0" presId="urn:microsoft.com/office/officeart/2005/8/layout/list1"/>
    <dgm:cxn modelId="{B0DD5455-1C57-47EB-966D-29903FD96D24}" type="presParOf" srcId="{7FE3C16F-20A8-488E-991E-F998184A3FA0}" destId="{60C1E6EC-A411-42D3-B5EA-DB557133B1D3}" srcOrd="0" destOrd="0" presId="urn:microsoft.com/office/officeart/2005/8/layout/list1"/>
    <dgm:cxn modelId="{7E54E870-EEF8-430C-9DBF-97C0EB0236EF}" type="presParOf" srcId="{7FE3C16F-20A8-488E-991E-F998184A3FA0}" destId="{CD98D19E-EA3B-48AF-A475-0531BC6701B7}" srcOrd="1" destOrd="0" presId="urn:microsoft.com/office/officeart/2005/8/layout/list1"/>
    <dgm:cxn modelId="{5FA90710-E0BA-447B-8636-7C204AB1139E}" type="presParOf" srcId="{E68FC4F6-196F-488A-82A1-850064EC9A9D}" destId="{17EFDE22-AE5B-4C63-BE84-2D952374DA0F}" srcOrd="9" destOrd="0" presId="urn:microsoft.com/office/officeart/2005/8/layout/list1"/>
    <dgm:cxn modelId="{1BED70E8-4A77-4CF6-A9C5-1DA4000FE9CA}" type="presParOf" srcId="{E68FC4F6-196F-488A-82A1-850064EC9A9D}" destId="{70303F5D-7681-42C8-9E66-7A194F03B418}" srcOrd="10" destOrd="0" presId="urn:microsoft.com/office/officeart/2005/8/layout/list1"/>
    <dgm:cxn modelId="{2893AE15-7BA2-4C3B-9089-D4DDE66BF56E}" type="presParOf" srcId="{E68FC4F6-196F-488A-82A1-850064EC9A9D}" destId="{2F4136E7-910A-4B29-9E12-FF4434ACFFDD}" srcOrd="11" destOrd="0" presId="urn:microsoft.com/office/officeart/2005/8/layout/list1"/>
    <dgm:cxn modelId="{88FCB266-A2EC-4CCA-A750-509CB1859AD4}" type="presParOf" srcId="{E68FC4F6-196F-488A-82A1-850064EC9A9D}" destId="{0254940C-4BF0-4836-8919-7A66B8FF2BB9}" srcOrd="12" destOrd="0" presId="urn:microsoft.com/office/officeart/2005/8/layout/list1"/>
    <dgm:cxn modelId="{50EF4793-91E8-4A74-BD52-6A63D1D01EC9}" type="presParOf" srcId="{0254940C-4BF0-4836-8919-7A66B8FF2BB9}" destId="{E6FD17C9-0911-4A4F-90DF-2CD1E961AE78}" srcOrd="0" destOrd="0" presId="urn:microsoft.com/office/officeart/2005/8/layout/list1"/>
    <dgm:cxn modelId="{F51247C2-F8F5-4412-9115-7216A24241A3}" type="presParOf" srcId="{0254940C-4BF0-4836-8919-7A66B8FF2BB9}" destId="{60D7C2DB-65C8-4F2A-870A-71A6968A01E4}" srcOrd="1" destOrd="0" presId="urn:microsoft.com/office/officeart/2005/8/layout/list1"/>
    <dgm:cxn modelId="{C0025B59-A10F-4E14-95E4-8D23A3EA9CF1}" type="presParOf" srcId="{E68FC4F6-196F-488A-82A1-850064EC9A9D}" destId="{2397E774-445F-4BE7-9464-7EE5E32B6059}" srcOrd="13" destOrd="0" presId="urn:microsoft.com/office/officeart/2005/8/layout/list1"/>
    <dgm:cxn modelId="{3A346031-F0D9-4B69-A3EF-25EB10A0F0DA}" type="presParOf" srcId="{E68FC4F6-196F-488A-82A1-850064EC9A9D}" destId="{62ED4B61-A249-46CC-B22B-9A73180D17B7}" srcOrd="14" destOrd="0" presId="urn:microsoft.com/office/officeart/2005/8/layout/list1"/>
    <dgm:cxn modelId="{83CCD644-78E6-4B25-9655-1C8C79227ECC}" type="presParOf" srcId="{E68FC4F6-196F-488A-82A1-850064EC9A9D}" destId="{46C89A14-B65B-4FAD-91AF-90AD780BD2B3}" srcOrd="15" destOrd="0" presId="urn:microsoft.com/office/officeart/2005/8/layout/list1"/>
    <dgm:cxn modelId="{EE6ECC2E-9497-4D9F-8D08-E14EECB0889C}" type="presParOf" srcId="{E68FC4F6-196F-488A-82A1-850064EC9A9D}" destId="{D1505696-A834-42FF-AC53-F377230F3C2E}" srcOrd="16" destOrd="0" presId="urn:microsoft.com/office/officeart/2005/8/layout/list1"/>
    <dgm:cxn modelId="{58843BB2-5ABD-450B-8E45-85CB97B6EBB2}" type="presParOf" srcId="{D1505696-A834-42FF-AC53-F377230F3C2E}" destId="{B90B57A3-6BE5-46B4-BBA6-23A8B6D1D75C}" srcOrd="0" destOrd="0" presId="urn:microsoft.com/office/officeart/2005/8/layout/list1"/>
    <dgm:cxn modelId="{6FC23E42-BE29-4E9B-9FC2-6A4FD86A72FF}" type="presParOf" srcId="{D1505696-A834-42FF-AC53-F377230F3C2E}" destId="{FC9BF104-AA44-4765-B0E5-F7FFC8946FC9}" srcOrd="1" destOrd="0" presId="urn:microsoft.com/office/officeart/2005/8/layout/list1"/>
    <dgm:cxn modelId="{4EEB1808-F420-4628-83A5-6782CA7E4CD1}" type="presParOf" srcId="{E68FC4F6-196F-488A-82A1-850064EC9A9D}" destId="{1B2DEBDB-AAF0-4B28-800C-F01B8CF103EE}" srcOrd="17" destOrd="0" presId="urn:microsoft.com/office/officeart/2005/8/layout/list1"/>
    <dgm:cxn modelId="{E0FDA6F9-47B7-47F0-A82F-0662D335DF1D}" type="presParOf" srcId="{E68FC4F6-196F-488A-82A1-850064EC9A9D}" destId="{CF5523EF-AAD3-430D-B78C-6CBEA891F9D2}"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3F2F7F-32CB-4F1D-88B3-EDE5E3F1082B}" type="doc">
      <dgm:prSet loTypeId="urn:microsoft.com/office/officeart/2005/8/layout/matrix3" loCatId="matrix" qsTypeId="urn:microsoft.com/office/officeart/2005/8/quickstyle/simple5" qsCatId="simple" csTypeId="urn:microsoft.com/office/officeart/2005/8/colors/colorful3" csCatId="colorful" phldr="1"/>
      <dgm:spPr/>
      <dgm:t>
        <a:bodyPr/>
        <a:lstStyle/>
        <a:p>
          <a:endParaRPr lang="en-US"/>
        </a:p>
      </dgm:t>
    </dgm:pt>
    <dgm:pt modelId="{EF70D68D-D759-41C3-A216-7C0F59480963}">
      <dgm:prSet/>
      <dgm:spPr/>
      <dgm:t>
        <a:bodyPr/>
        <a:lstStyle/>
        <a:p>
          <a:r>
            <a:rPr lang="en-US"/>
            <a:t>Oligo:</a:t>
          </a:r>
          <a:r>
            <a:rPr lang="zh-CN"/>
            <a:t> </a:t>
          </a:r>
          <a:r>
            <a:rPr lang="en-US"/>
            <a:t>2</a:t>
          </a:r>
        </a:p>
      </dgm:t>
    </dgm:pt>
    <dgm:pt modelId="{CBE11AC7-3354-47F6-8E09-BD7E68A99850}" type="parTrans" cxnId="{56BE2763-2A89-4171-BADF-1BE822BE6620}">
      <dgm:prSet/>
      <dgm:spPr/>
      <dgm:t>
        <a:bodyPr/>
        <a:lstStyle/>
        <a:p>
          <a:endParaRPr lang="en-US"/>
        </a:p>
      </dgm:t>
    </dgm:pt>
    <dgm:pt modelId="{D31CB009-B9CC-4D30-B4C2-523EE0C399DF}" type="sibTrans" cxnId="{56BE2763-2A89-4171-BADF-1BE822BE6620}">
      <dgm:prSet phldrT="01" phldr="0"/>
      <dgm:spPr/>
      <dgm:t>
        <a:bodyPr/>
        <a:lstStyle/>
        <a:p>
          <a:endParaRPr lang="en-US"/>
        </a:p>
      </dgm:t>
    </dgm:pt>
    <dgm:pt modelId="{B4A196C8-57FD-4BF9-B7BA-A81627397897}">
      <dgm:prSet/>
      <dgm:spPr/>
      <dgm:t>
        <a:bodyPr/>
        <a:lstStyle/>
        <a:p>
          <a:r>
            <a:rPr lang="en-US"/>
            <a:t>Receptor Molecule: 5IDJ</a:t>
          </a:r>
        </a:p>
      </dgm:t>
    </dgm:pt>
    <dgm:pt modelId="{92DB35C5-B4FB-4AD3-9EBE-EA5263AEFD4F}" type="parTrans" cxnId="{329D12C9-F13B-403D-939B-2ED574948897}">
      <dgm:prSet/>
      <dgm:spPr/>
      <dgm:t>
        <a:bodyPr/>
        <a:lstStyle/>
        <a:p>
          <a:endParaRPr lang="en-US"/>
        </a:p>
      </dgm:t>
    </dgm:pt>
    <dgm:pt modelId="{12A6302C-8864-48A5-A743-994AAFC3B891}" type="sibTrans" cxnId="{329D12C9-F13B-403D-939B-2ED574948897}">
      <dgm:prSet phldrT="02" phldr="0"/>
      <dgm:spPr/>
      <dgm:t>
        <a:bodyPr/>
        <a:lstStyle/>
        <a:p>
          <a:endParaRPr lang="en-US"/>
        </a:p>
      </dgm:t>
    </dgm:pt>
    <dgm:pt modelId="{75BF55C2-8C3D-4644-AA33-0BDB6EC0AA78}">
      <dgm:prSet/>
      <dgm:spPr/>
      <dgm:t>
        <a:bodyPr/>
        <a:lstStyle/>
        <a:p>
          <a:r>
            <a:rPr lang="en-US"/>
            <a:t>Ligand Molecule: 5IDJ</a:t>
          </a:r>
        </a:p>
      </dgm:t>
    </dgm:pt>
    <dgm:pt modelId="{8AD3A1B6-F094-44B6-AAAC-C58D421B7345}" type="parTrans" cxnId="{646D388E-C67A-48CD-9395-707FD2726A60}">
      <dgm:prSet/>
      <dgm:spPr/>
      <dgm:t>
        <a:bodyPr/>
        <a:lstStyle/>
        <a:p>
          <a:endParaRPr lang="en-US"/>
        </a:p>
      </dgm:t>
    </dgm:pt>
    <dgm:pt modelId="{E25848EA-E598-4BDC-8D68-FC6B4B4D0818}" type="sibTrans" cxnId="{646D388E-C67A-48CD-9395-707FD2726A60}">
      <dgm:prSet phldrT="03" phldr="0"/>
      <dgm:spPr/>
      <dgm:t>
        <a:bodyPr/>
        <a:lstStyle/>
        <a:p>
          <a:endParaRPr lang="en-US"/>
        </a:p>
      </dgm:t>
    </dgm:pt>
    <dgm:pt modelId="{80ABF135-1401-40CF-945D-8955879A46D4}">
      <dgm:prSet/>
      <dgm:spPr/>
      <dgm:t>
        <a:bodyPr/>
        <a:lstStyle/>
        <a:p>
          <a:r>
            <a:rPr lang="en-US" dirty="0" err="1"/>
            <a:t>Offical</a:t>
          </a:r>
          <a:r>
            <a:rPr lang="en-US" dirty="0"/>
            <a:t> Result Molecule: </a:t>
          </a:r>
          <a:r>
            <a:rPr lang="en-US" altLang="zh-CN" dirty="0"/>
            <a:t>5IDJ Assembly</a:t>
          </a:r>
          <a:endParaRPr lang="en-US" dirty="0"/>
        </a:p>
      </dgm:t>
    </dgm:pt>
    <dgm:pt modelId="{6C91E4B1-B633-4D42-926C-C5E0A718FA99}" type="parTrans" cxnId="{2026C3A8-277B-416B-BD45-AA6072ADFCF9}">
      <dgm:prSet/>
      <dgm:spPr/>
      <dgm:t>
        <a:bodyPr/>
        <a:lstStyle/>
        <a:p>
          <a:endParaRPr lang="en-US"/>
        </a:p>
      </dgm:t>
    </dgm:pt>
    <dgm:pt modelId="{AA068EEC-EE80-4647-866A-D2C28ADD5A2E}" type="sibTrans" cxnId="{2026C3A8-277B-416B-BD45-AA6072ADFCF9}">
      <dgm:prSet phldrT="04" phldr="0"/>
      <dgm:spPr/>
      <dgm:t>
        <a:bodyPr/>
        <a:lstStyle/>
        <a:p>
          <a:endParaRPr lang="en-US"/>
        </a:p>
      </dgm:t>
    </dgm:pt>
    <dgm:pt modelId="{389FBB3E-A310-4AA5-8559-86F063BFF9CC}" type="pres">
      <dgm:prSet presAssocID="{893F2F7F-32CB-4F1D-88B3-EDE5E3F1082B}" presName="matrix" presStyleCnt="0">
        <dgm:presLayoutVars>
          <dgm:chMax val="1"/>
          <dgm:dir/>
          <dgm:resizeHandles val="exact"/>
        </dgm:presLayoutVars>
      </dgm:prSet>
      <dgm:spPr/>
    </dgm:pt>
    <dgm:pt modelId="{F724247C-A984-4EF3-B92B-8B8FF70D2441}" type="pres">
      <dgm:prSet presAssocID="{893F2F7F-32CB-4F1D-88B3-EDE5E3F1082B}" presName="diamond" presStyleLbl="bgShp" presStyleIdx="0" presStyleCnt="1"/>
      <dgm:spPr/>
    </dgm:pt>
    <dgm:pt modelId="{ED5863A2-0967-4FCE-9B69-8DACE9ECB0DF}" type="pres">
      <dgm:prSet presAssocID="{893F2F7F-32CB-4F1D-88B3-EDE5E3F1082B}" presName="quad1" presStyleLbl="node1" presStyleIdx="0" presStyleCnt="4">
        <dgm:presLayoutVars>
          <dgm:chMax val="0"/>
          <dgm:chPref val="0"/>
          <dgm:bulletEnabled val="1"/>
        </dgm:presLayoutVars>
      </dgm:prSet>
      <dgm:spPr/>
    </dgm:pt>
    <dgm:pt modelId="{A8FBCA8A-0893-427C-807E-B17529F170B6}" type="pres">
      <dgm:prSet presAssocID="{893F2F7F-32CB-4F1D-88B3-EDE5E3F1082B}" presName="quad2" presStyleLbl="node1" presStyleIdx="1" presStyleCnt="4">
        <dgm:presLayoutVars>
          <dgm:chMax val="0"/>
          <dgm:chPref val="0"/>
          <dgm:bulletEnabled val="1"/>
        </dgm:presLayoutVars>
      </dgm:prSet>
      <dgm:spPr/>
    </dgm:pt>
    <dgm:pt modelId="{5B571FED-0014-4F53-99D1-7C8592D7D5FD}" type="pres">
      <dgm:prSet presAssocID="{893F2F7F-32CB-4F1D-88B3-EDE5E3F1082B}" presName="quad3" presStyleLbl="node1" presStyleIdx="2" presStyleCnt="4">
        <dgm:presLayoutVars>
          <dgm:chMax val="0"/>
          <dgm:chPref val="0"/>
          <dgm:bulletEnabled val="1"/>
        </dgm:presLayoutVars>
      </dgm:prSet>
      <dgm:spPr/>
    </dgm:pt>
    <dgm:pt modelId="{0C0E6C9A-0739-4800-90C1-2F92F6C49CCC}" type="pres">
      <dgm:prSet presAssocID="{893F2F7F-32CB-4F1D-88B3-EDE5E3F1082B}" presName="quad4" presStyleLbl="node1" presStyleIdx="3" presStyleCnt="4">
        <dgm:presLayoutVars>
          <dgm:chMax val="0"/>
          <dgm:chPref val="0"/>
          <dgm:bulletEnabled val="1"/>
        </dgm:presLayoutVars>
      </dgm:prSet>
      <dgm:spPr/>
    </dgm:pt>
  </dgm:ptLst>
  <dgm:cxnLst>
    <dgm:cxn modelId="{D2228616-4B3A-499A-9319-E8AEFF034F50}" type="presOf" srcId="{80ABF135-1401-40CF-945D-8955879A46D4}" destId="{0C0E6C9A-0739-4800-90C1-2F92F6C49CCC}" srcOrd="0" destOrd="0" presId="urn:microsoft.com/office/officeart/2005/8/layout/matrix3"/>
    <dgm:cxn modelId="{EEC61D34-CBAB-4B8E-B922-293EEFF5B0C3}" type="presOf" srcId="{893F2F7F-32CB-4F1D-88B3-EDE5E3F1082B}" destId="{389FBB3E-A310-4AA5-8559-86F063BFF9CC}" srcOrd="0" destOrd="0" presId="urn:microsoft.com/office/officeart/2005/8/layout/matrix3"/>
    <dgm:cxn modelId="{E986005B-55D2-478C-909E-7BA5E13B2F87}" type="presOf" srcId="{75BF55C2-8C3D-4644-AA33-0BDB6EC0AA78}" destId="{5B571FED-0014-4F53-99D1-7C8592D7D5FD}" srcOrd="0" destOrd="0" presId="urn:microsoft.com/office/officeart/2005/8/layout/matrix3"/>
    <dgm:cxn modelId="{56BE2763-2A89-4171-BADF-1BE822BE6620}" srcId="{893F2F7F-32CB-4F1D-88B3-EDE5E3F1082B}" destId="{EF70D68D-D759-41C3-A216-7C0F59480963}" srcOrd="0" destOrd="0" parTransId="{CBE11AC7-3354-47F6-8E09-BD7E68A99850}" sibTransId="{D31CB009-B9CC-4D30-B4C2-523EE0C399DF}"/>
    <dgm:cxn modelId="{5816AF54-561F-41FC-9CBA-B7BB189197D9}" type="presOf" srcId="{B4A196C8-57FD-4BF9-B7BA-A81627397897}" destId="{A8FBCA8A-0893-427C-807E-B17529F170B6}" srcOrd="0" destOrd="0" presId="urn:microsoft.com/office/officeart/2005/8/layout/matrix3"/>
    <dgm:cxn modelId="{4F1AB67D-C8D6-43B7-ACA6-61C9F894854B}" type="presOf" srcId="{EF70D68D-D759-41C3-A216-7C0F59480963}" destId="{ED5863A2-0967-4FCE-9B69-8DACE9ECB0DF}" srcOrd="0" destOrd="0" presId="urn:microsoft.com/office/officeart/2005/8/layout/matrix3"/>
    <dgm:cxn modelId="{646D388E-C67A-48CD-9395-707FD2726A60}" srcId="{893F2F7F-32CB-4F1D-88B3-EDE5E3F1082B}" destId="{75BF55C2-8C3D-4644-AA33-0BDB6EC0AA78}" srcOrd="2" destOrd="0" parTransId="{8AD3A1B6-F094-44B6-AAAC-C58D421B7345}" sibTransId="{E25848EA-E598-4BDC-8D68-FC6B4B4D0818}"/>
    <dgm:cxn modelId="{2026C3A8-277B-416B-BD45-AA6072ADFCF9}" srcId="{893F2F7F-32CB-4F1D-88B3-EDE5E3F1082B}" destId="{80ABF135-1401-40CF-945D-8955879A46D4}" srcOrd="3" destOrd="0" parTransId="{6C91E4B1-B633-4D42-926C-C5E0A718FA99}" sibTransId="{AA068EEC-EE80-4647-866A-D2C28ADD5A2E}"/>
    <dgm:cxn modelId="{329D12C9-F13B-403D-939B-2ED574948897}" srcId="{893F2F7F-32CB-4F1D-88B3-EDE5E3F1082B}" destId="{B4A196C8-57FD-4BF9-B7BA-A81627397897}" srcOrd="1" destOrd="0" parTransId="{92DB35C5-B4FB-4AD3-9EBE-EA5263AEFD4F}" sibTransId="{12A6302C-8864-48A5-A743-994AAFC3B891}"/>
    <dgm:cxn modelId="{E0A9B7FF-21C6-4589-A3AA-15AEC078A069}" type="presParOf" srcId="{389FBB3E-A310-4AA5-8559-86F063BFF9CC}" destId="{F724247C-A984-4EF3-B92B-8B8FF70D2441}" srcOrd="0" destOrd="0" presId="urn:microsoft.com/office/officeart/2005/8/layout/matrix3"/>
    <dgm:cxn modelId="{73C05647-4047-403A-B9DE-0DC7D2DAFDF5}" type="presParOf" srcId="{389FBB3E-A310-4AA5-8559-86F063BFF9CC}" destId="{ED5863A2-0967-4FCE-9B69-8DACE9ECB0DF}" srcOrd="1" destOrd="0" presId="urn:microsoft.com/office/officeart/2005/8/layout/matrix3"/>
    <dgm:cxn modelId="{E892F413-8C17-481F-BB3B-A1A169539874}" type="presParOf" srcId="{389FBB3E-A310-4AA5-8559-86F063BFF9CC}" destId="{A8FBCA8A-0893-427C-807E-B17529F170B6}" srcOrd="2" destOrd="0" presId="urn:microsoft.com/office/officeart/2005/8/layout/matrix3"/>
    <dgm:cxn modelId="{94B50A87-F35C-482F-9DDE-6B97AD866709}" type="presParOf" srcId="{389FBB3E-A310-4AA5-8559-86F063BFF9CC}" destId="{5B571FED-0014-4F53-99D1-7C8592D7D5FD}" srcOrd="3" destOrd="0" presId="urn:microsoft.com/office/officeart/2005/8/layout/matrix3"/>
    <dgm:cxn modelId="{8E5D1BD6-BF06-4E1E-B40A-464CE486449C}" type="presParOf" srcId="{389FBB3E-A310-4AA5-8559-86F063BFF9CC}" destId="{0C0E6C9A-0739-4800-90C1-2F92F6C49CCC}"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0CE65E0-BBD9-47F8-AC34-E8F254746E40}" type="doc">
      <dgm:prSet loTypeId="urn:microsoft.com/office/officeart/2005/8/layout/matrix3" loCatId="matrix" qsTypeId="urn:microsoft.com/office/officeart/2005/8/quickstyle/simple3" qsCatId="simple" csTypeId="urn:microsoft.com/office/officeart/2005/8/colors/colorful4" csCatId="colorful" phldr="1"/>
      <dgm:spPr/>
      <dgm:t>
        <a:bodyPr/>
        <a:lstStyle/>
        <a:p>
          <a:endParaRPr lang="en-US"/>
        </a:p>
      </dgm:t>
    </dgm:pt>
    <dgm:pt modelId="{D8667D90-6706-49A9-893C-E0091C4F2A20}">
      <dgm:prSet/>
      <dgm:spPr/>
      <dgm:t>
        <a:bodyPr/>
        <a:lstStyle/>
        <a:p>
          <a:r>
            <a:rPr lang="en-US"/>
            <a:t>Oligo: 1+1</a:t>
          </a:r>
        </a:p>
      </dgm:t>
    </dgm:pt>
    <dgm:pt modelId="{24E1DE9F-6979-4713-8103-E2D4C79F831F}" type="parTrans" cxnId="{50120115-CFA1-4F1C-91F2-35C088891920}">
      <dgm:prSet/>
      <dgm:spPr/>
      <dgm:t>
        <a:bodyPr/>
        <a:lstStyle/>
        <a:p>
          <a:endParaRPr lang="en-US"/>
        </a:p>
      </dgm:t>
    </dgm:pt>
    <dgm:pt modelId="{E4263D1C-9310-4D21-9E3C-980392F6F252}" type="sibTrans" cxnId="{50120115-CFA1-4F1C-91F2-35C088891920}">
      <dgm:prSet/>
      <dgm:spPr/>
      <dgm:t>
        <a:bodyPr/>
        <a:lstStyle/>
        <a:p>
          <a:endParaRPr lang="en-US"/>
        </a:p>
      </dgm:t>
    </dgm:pt>
    <dgm:pt modelId="{360D38A3-A7B1-4193-9F6C-857B8FAA7DAE}">
      <dgm:prSet/>
      <dgm:spPr/>
      <dgm:t>
        <a:bodyPr/>
        <a:lstStyle/>
        <a:p>
          <a:r>
            <a:rPr lang="en-US"/>
            <a:t>Receptor Molecule: 5AOZ</a:t>
          </a:r>
        </a:p>
      </dgm:t>
    </dgm:pt>
    <dgm:pt modelId="{0C119F40-CBC9-42E2-8552-F1B835F5F911}" type="parTrans" cxnId="{6903DC55-D09B-4592-954C-ABBD155D3449}">
      <dgm:prSet/>
      <dgm:spPr/>
      <dgm:t>
        <a:bodyPr/>
        <a:lstStyle/>
        <a:p>
          <a:endParaRPr lang="en-US"/>
        </a:p>
      </dgm:t>
    </dgm:pt>
    <dgm:pt modelId="{72105879-FA97-4E0F-A0E0-659C4FFA9CBE}" type="sibTrans" cxnId="{6903DC55-D09B-4592-954C-ABBD155D3449}">
      <dgm:prSet/>
      <dgm:spPr/>
      <dgm:t>
        <a:bodyPr/>
        <a:lstStyle/>
        <a:p>
          <a:endParaRPr lang="en-US"/>
        </a:p>
      </dgm:t>
    </dgm:pt>
    <dgm:pt modelId="{3110DF62-92C4-4398-88C6-8E9B250A256C}">
      <dgm:prSet/>
      <dgm:spPr/>
      <dgm:t>
        <a:bodyPr/>
        <a:lstStyle/>
        <a:p>
          <a:r>
            <a:rPr lang="en-US" dirty="0"/>
            <a:t>Ligand Molecule: </a:t>
          </a:r>
        </a:p>
        <a:p>
          <a:r>
            <a:rPr lang="en-US" altLang="zh-CN" dirty="0"/>
            <a:t>A</a:t>
          </a:r>
          <a:r>
            <a:rPr lang="en-US" dirty="0"/>
            <a:t> sequence</a:t>
          </a:r>
        </a:p>
      </dgm:t>
    </dgm:pt>
    <dgm:pt modelId="{C843468D-DEF8-49AC-A136-016153C73DD8}" type="parTrans" cxnId="{9385AE19-B7F9-4E00-8E46-3C6F7B183893}">
      <dgm:prSet/>
      <dgm:spPr/>
      <dgm:t>
        <a:bodyPr/>
        <a:lstStyle/>
        <a:p>
          <a:endParaRPr lang="en-US"/>
        </a:p>
      </dgm:t>
    </dgm:pt>
    <dgm:pt modelId="{D9AC650F-1AD2-4F11-BF6E-80B69994772C}" type="sibTrans" cxnId="{9385AE19-B7F9-4E00-8E46-3C6F7B183893}">
      <dgm:prSet/>
      <dgm:spPr/>
      <dgm:t>
        <a:bodyPr/>
        <a:lstStyle/>
        <a:p>
          <a:endParaRPr lang="en-US"/>
        </a:p>
      </dgm:t>
    </dgm:pt>
    <dgm:pt modelId="{F04F21F6-4E6F-4F41-9BF5-95570CD4BF21}">
      <dgm:prSet/>
      <dgm:spPr/>
      <dgm:t>
        <a:bodyPr/>
        <a:lstStyle/>
        <a:p>
          <a:r>
            <a:rPr lang="en-US"/>
            <a:t>Offical Result Molecule: 5M2O</a:t>
          </a:r>
        </a:p>
      </dgm:t>
    </dgm:pt>
    <dgm:pt modelId="{4F967740-8F8D-4476-92FE-EB334098194E}" type="parTrans" cxnId="{5FC3995A-A6A2-4785-A499-504E08F0342F}">
      <dgm:prSet/>
      <dgm:spPr/>
      <dgm:t>
        <a:bodyPr/>
        <a:lstStyle/>
        <a:p>
          <a:endParaRPr lang="en-US"/>
        </a:p>
      </dgm:t>
    </dgm:pt>
    <dgm:pt modelId="{9BF9648C-6C84-4C8C-82A2-0F0B46722239}" type="sibTrans" cxnId="{5FC3995A-A6A2-4785-A499-504E08F0342F}">
      <dgm:prSet/>
      <dgm:spPr/>
      <dgm:t>
        <a:bodyPr/>
        <a:lstStyle/>
        <a:p>
          <a:endParaRPr lang="en-US"/>
        </a:p>
      </dgm:t>
    </dgm:pt>
    <dgm:pt modelId="{9B817A73-0FE5-4260-A7F3-C40F27061915}" type="pres">
      <dgm:prSet presAssocID="{50CE65E0-BBD9-47F8-AC34-E8F254746E40}" presName="matrix" presStyleCnt="0">
        <dgm:presLayoutVars>
          <dgm:chMax val="1"/>
          <dgm:dir/>
          <dgm:resizeHandles val="exact"/>
        </dgm:presLayoutVars>
      </dgm:prSet>
      <dgm:spPr/>
    </dgm:pt>
    <dgm:pt modelId="{368771BF-9641-4182-BBAC-59B085434EB4}" type="pres">
      <dgm:prSet presAssocID="{50CE65E0-BBD9-47F8-AC34-E8F254746E40}" presName="diamond" presStyleLbl="bgShp" presStyleIdx="0" presStyleCnt="1"/>
      <dgm:spPr/>
    </dgm:pt>
    <dgm:pt modelId="{D945C727-3C3D-419A-9096-8F44CBE75BA6}" type="pres">
      <dgm:prSet presAssocID="{50CE65E0-BBD9-47F8-AC34-E8F254746E40}" presName="quad1" presStyleLbl="node1" presStyleIdx="0" presStyleCnt="4">
        <dgm:presLayoutVars>
          <dgm:chMax val="0"/>
          <dgm:chPref val="0"/>
          <dgm:bulletEnabled val="1"/>
        </dgm:presLayoutVars>
      </dgm:prSet>
      <dgm:spPr/>
    </dgm:pt>
    <dgm:pt modelId="{367A4FAE-2AE2-49AD-B6B6-A32E8CB9E568}" type="pres">
      <dgm:prSet presAssocID="{50CE65E0-BBD9-47F8-AC34-E8F254746E40}" presName="quad2" presStyleLbl="node1" presStyleIdx="1" presStyleCnt="4">
        <dgm:presLayoutVars>
          <dgm:chMax val="0"/>
          <dgm:chPref val="0"/>
          <dgm:bulletEnabled val="1"/>
        </dgm:presLayoutVars>
      </dgm:prSet>
      <dgm:spPr/>
    </dgm:pt>
    <dgm:pt modelId="{DF3218DA-7E8F-4A20-8AAE-BE8DD94F0C25}" type="pres">
      <dgm:prSet presAssocID="{50CE65E0-BBD9-47F8-AC34-E8F254746E40}" presName="quad3" presStyleLbl="node1" presStyleIdx="2" presStyleCnt="4">
        <dgm:presLayoutVars>
          <dgm:chMax val="0"/>
          <dgm:chPref val="0"/>
          <dgm:bulletEnabled val="1"/>
        </dgm:presLayoutVars>
      </dgm:prSet>
      <dgm:spPr/>
    </dgm:pt>
    <dgm:pt modelId="{B78AB6E8-B484-4A2F-88D7-932E61937BA9}" type="pres">
      <dgm:prSet presAssocID="{50CE65E0-BBD9-47F8-AC34-E8F254746E40}" presName="quad4" presStyleLbl="node1" presStyleIdx="3" presStyleCnt="4">
        <dgm:presLayoutVars>
          <dgm:chMax val="0"/>
          <dgm:chPref val="0"/>
          <dgm:bulletEnabled val="1"/>
        </dgm:presLayoutVars>
      </dgm:prSet>
      <dgm:spPr/>
    </dgm:pt>
  </dgm:ptLst>
  <dgm:cxnLst>
    <dgm:cxn modelId="{C4B93A0A-9CC6-4037-AD26-658061E26014}" type="presOf" srcId="{D8667D90-6706-49A9-893C-E0091C4F2A20}" destId="{D945C727-3C3D-419A-9096-8F44CBE75BA6}" srcOrd="0" destOrd="0" presId="urn:microsoft.com/office/officeart/2005/8/layout/matrix3"/>
    <dgm:cxn modelId="{50120115-CFA1-4F1C-91F2-35C088891920}" srcId="{50CE65E0-BBD9-47F8-AC34-E8F254746E40}" destId="{D8667D90-6706-49A9-893C-E0091C4F2A20}" srcOrd="0" destOrd="0" parTransId="{24E1DE9F-6979-4713-8103-E2D4C79F831F}" sibTransId="{E4263D1C-9310-4D21-9E3C-980392F6F252}"/>
    <dgm:cxn modelId="{9385AE19-B7F9-4E00-8E46-3C6F7B183893}" srcId="{50CE65E0-BBD9-47F8-AC34-E8F254746E40}" destId="{3110DF62-92C4-4398-88C6-8E9B250A256C}" srcOrd="2" destOrd="0" parTransId="{C843468D-DEF8-49AC-A136-016153C73DD8}" sibTransId="{D9AC650F-1AD2-4F11-BF6E-80B69994772C}"/>
    <dgm:cxn modelId="{A225874E-B1A0-4AB4-8FD3-B7D1D42115CB}" type="presOf" srcId="{360D38A3-A7B1-4193-9F6C-857B8FAA7DAE}" destId="{367A4FAE-2AE2-49AD-B6B6-A32E8CB9E568}" srcOrd="0" destOrd="0" presId="urn:microsoft.com/office/officeart/2005/8/layout/matrix3"/>
    <dgm:cxn modelId="{6903DC55-D09B-4592-954C-ABBD155D3449}" srcId="{50CE65E0-BBD9-47F8-AC34-E8F254746E40}" destId="{360D38A3-A7B1-4193-9F6C-857B8FAA7DAE}" srcOrd="1" destOrd="0" parTransId="{0C119F40-CBC9-42E2-8552-F1B835F5F911}" sibTransId="{72105879-FA97-4E0F-A0E0-659C4FFA9CBE}"/>
    <dgm:cxn modelId="{5FC3995A-A6A2-4785-A499-504E08F0342F}" srcId="{50CE65E0-BBD9-47F8-AC34-E8F254746E40}" destId="{F04F21F6-4E6F-4F41-9BF5-95570CD4BF21}" srcOrd="3" destOrd="0" parTransId="{4F967740-8F8D-4476-92FE-EB334098194E}" sibTransId="{9BF9648C-6C84-4C8C-82A2-0F0B46722239}"/>
    <dgm:cxn modelId="{CCBABF89-EED6-427B-9DDD-6296A5255709}" type="presOf" srcId="{50CE65E0-BBD9-47F8-AC34-E8F254746E40}" destId="{9B817A73-0FE5-4260-A7F3-C40F27061915}" srcOrd="0" destOrd="0" presId="urn:microsoft.com/office/officeart/2005/8/layout/matrix3"/>
    <dgm:cxn modelId="{4218C190-E8BB-4BA2-AE15-0D0717ED6B73}" type="presOf" srcId="{F04F21F6-4E6F-4F41-9BF5-95570CD4BF21}" destId="{B78AB6E8-B484-4A2F-88D7-932E61937BA9}" srcOrd="0" destOrd="0" presId="urn:microsoft.com/office/officeart/2005/8/layout/matrix3"/>
    <dgm:cxn modelId="{A329DFCE-5EEB-4A30-B8F4-7F9E7071E594}" type="presOf" srcId="{3110DF62-92C4-4398-88C6-8E9B250A256C}" destId="{DF3218DA-7E8F-4A20-8AAE-BE8DD94F0C25}" srcOrd="0" destOrd="0" presId="urn:microsoft.com/office/officeart/2005/8/layout/matrix3"/>
    <dgm:cxn modelId="{F4976F27-268B-4A25-B251-6E64A73321EA}" type="presParOf" srcId="{9B817A73-0FE5-4260-A7F3-C40F27061915}" destId="{368771BF-9641-4182-BBAC-59B085434EB4}" srcOrd="0" destOrd="0" presId="urn:microsoft.com/office/officeart/2005/8/layout/matrix3"/>
    <dgm:cxn modelId="{A730CD85-143C-4BA5-A6A4-ED03B2B5E76C}" type="presParOf" srcId="{9B817A73-0FE5-4260-A7F3-C40F27061915}" destId="{D945C727-3C3D-419A-9096-8F44CBE75BA6}" srcOrd="1" destOrd="0" presId="urn:microsoft.com/office/officeart/2005/8/layout/matrix3"/>
    <dgm:cxn modelId="{2A57D6E3-9F1A-430F-9222-07A925AEB483}" type="presParOf" srcId="{9B817A73-0FE5-4260-A7F3-C40F27061915}" destId="{367A4FAE-2AE2-49AD-B6B6-A32E8CB9E568}" srcOrd="2" destOrd="0" presId="urn:microsoft.com/office/officeart/2005/8/layout/matrix3"/>
    <dgm:cxn modelId="{53D85750-070B-4789-B9C8-E621D08F9915}" type="presParOf" srcId="{9B817A73-0FE5-4260-A7F3-C40F27061915}" destId="{DF3218DA-7E8F-4A20-8AAE-BE8DD94F0C25}" srcOrd="3" destOrd="0" presId="urn:microsoft.com/office/officeart/2005/8/layout/matrix3"/>
    <dgm:cxn modelId="{3B9F3314-6317-4377-A416-7C80AD0D97C3}" type="presParOf" srcId="{9B817A73-0FE5-4260-A7F3-C40F27061915}" destId="{B78AB6E8-B484-4A2F-88D7-932E61937BA9}"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2C988-971E-472C-9236-70E51195F454}">
      <dsp:nvSpPr>
        <dsp:cNvPr id="0" name=""/>
        <dsp:cNvSpPr/>
      </dsp:nvSpPr>
      <dsp:spPr>
        <a:xfrm>
          <a:off x="0" y="387562"/>
          <a:ext cx="6269038" cy="6300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0DE4275-337D-40B0-8049-98FA0EE00D67}">
      <dsp:nvSpPr>
        <dsp:cNvPr id="0" name=""/>
        <dsp:cNvSpPr/>
      </dsp:nvSpPr>
      <dsp:spPr>
        <a:xfrm>
          <a:off x="313451" y="18562"/>
          <a:ext cx="4388326" cy="73800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1111250">
            <a:lnSpc>
              <a:spcPct val="90000"/>
            </a:lnSpc>
            <a:spcBef>
              <a:spcPct val="0"/>
            </a:spcBef>
            <a:spcAft>
              <a:spcPct val="35000"/>
            </a:spcAft>
            <a:buNone/>
          </a:pPr>
          <a:r>
            <a:rPr lang="en-US" sz="2500" kern="1200" dirty="0"/>
            <a:t>Docking Targets</a:t>
          </a:r>
        </a:p>
      </dsp:txBody>
      <dsp:txXfrm>
        <a:off x="349477" y="54588"/>
        <a:ext cx="4316274" cy="665948"/>
      </dsp:txXfrm>
    </dsp:sp>
    <dsp:sp modelId="{8198E990-A39A-43E1-BAE5-1DE677EF3247}">
      <dsp:nvSpPr>
        <dsp:cNvPr id="0" name=""/>
        <dsp:cNvSpPr/>
      </dsp:nvSpPr>
      <dsp:spPr>
        <a:xfrm>
          <a:off x="0" y="1521562"/>
          <a:ext cx="6269038" cy="630000"/>
        </a:xfrm>
        <a:prstGeom prst="rect">
          <a:avLst/>
        </a:prstGeom>
        <a:solidFill>
          <a:schemeClr val="lt1">
            <a:alpha val="90000"/>
            <a:hueOff val="0"/>
            <a:satOff val="0"/>
            <a:lumOff val="0"/>
            <a:alphaOff val="0"/>
          </a:schemeClr>
        </a:solidFill>
        <a:ln w="6350" cap="flat" cmpd="sng" algn="ctr">
          <a:solidFill>
            <a:schemeClr val="accent5">
              <a:hueOff val="-1689636"/>
              <a:satOff val="-4355"/>
              <a:lumOff val="-2941"/>
              <a:alphaOff val="0"/>
            </a:schemeClr>
          </a:solidFill>
          <a:prstDash val="solid"/>
          <a:miter lim="800000"/>
        </a:ln>
        <a:effectLst/>
      </dsp:spPr>
      <dsp:style>
        <a:lnRef idx="1">
          <a:scrgbClr r="0" g="0" b="0"/>
        </a:lnRef>
        <a:fillRef idx="1">
          <a:scrgbClr r="0" g="0" b="0"/>
        </a:fillRef>
        <a:effectRef idx="0">
          <a:scrgbClr r="0" g="0" b="0"/>
        </a:effectRef>
        <a:fontRef idx="minor"/>
      </dsp:style>
    </dsp:sp>
    <dsp:sp modelId="{BDA777BD-680C-4AF8-90BF-EF15904AACEE}">
      <dsp:nvSpPr>
        <dsp:cNvPr id="0" name=""/>
        <dsp:cNvSpPr/>
      </dsp:nvSpPr>
      <dsp:spPr>
        <a:xfrm>
          <a:off x="313451" y="1152562"/>
          <a:ext cx="4388326" cy="738000"/>
        </a:xfrm>
        <a:prstGeom prst="roundRect">
          <a:avLst/>
        </a:prstGeom>
        <a:gradFill rotWithShape="0">
          <a:gsLst>
            <a:gs pos="0">
              <a:schemeClr val="accent5">
                <a:hueOff val="-1689636"/>
                <a:satOff val="-4355"/>
                <a:lumOff val="-2941"/>
                <a:alphaOff val="0"/>
                <a:lumMod val="110000"/>
                <a:satMod val="105000"/>
                <a:tint val="67000"/>
              </a:schemeClr>
            </a:gs>
            <a:gs pos="50000">
              <a:schemeClr val="accent5">
                <a:hueOff val="-1689636"/>
                <a:satOff val="-4355"/>
                <a:lumOff val="-2941"/>
                <a:alphaOff val="0"/>
                <a:lumMod val="105000"/>
                <a:satMod val="103000"/>
                <a:tint val="73000"/>
              </a:schemeClr>
            </a:gs>
            <a:gs pos="100000">
              <a:schemeClr val="accent5">
                <a:hueOff val="-1689636"/>
                <a:satOff val="-4355"/>
                <a:lumOff val="-2941"/>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1111250">
            <a:lnSpc>
              <a:spcPct val="90000"/>
            </a:lnSpc>
            <a:spcBef>
              <a:spcPct val="0"/>
            </a:spcBef>
            <a:spcAft>
              <a:spcPct val="35000"/>
            </a:spcAft>
            <a:buNone/>
          </a:pPr>
          <a:r>
            <a:rPr lang="en-US" sz="2500" kern="1200" dirty="0"/>
            <a:t>Methods and Tools</a:t>
          </a:r>
        </a:p>
      </dsp:txBody>
      <dsp:txXfrm>
        <a:off x="349477" y="1188588"/>
        <a:ext cx="4316274" cy="665948"/>
      </dsp:txXfrm>
    </dsp:sp>
    <dsp:sp modelId="{70303F5D-7681-42C8-9E66-7A194F03B418}">
      <dsp:nvSpPr>
        <dsp:cNvPr id="0" name=""/>
        <dsp:cNvSpPr/>
      </dsp:nvSpPr>
      <dsp:spPr>
        <a:xfrm>
          <a:off x="0" y="2655562"/>
          <a:ext cx="6269038" cy="630000"/>
        </a:xfrm>
        <a:prstGeom prst="rect">
          <a:avLst/>
        </a:prstGeom>
        <a:solidFill>
          <a:schemeClr val="lt1">
            <a:alpha val="90000"/>
            <a:hueOff val="0"/>
            <a:satOff val="0"/>
            <a:lumOff val="0"/>
            <a:alphaOff val="0"/>
          </a:schemeClr>
        </a:solidFill>
        <a:ln w="6350" cap="flat" cmpd="sng" algn="ctr">
          <a:solidFill>
            <a:schemeClr val="accent5">
              <a:hueOff val="-3379271"/>
              <a:satOff val="-8710"/>
              <a:lumOff val="-5883"/>
              <a:alphaOff val="0"/>
            </a:schemeClr>
          </a:solidFill>
          <a:prstDash val="solid"/>
          <a:miter lim="800000"/>
        </a:ln>
        <a:effectLst/>
      </dsp:spPr>
      <dsp:style>
        <a:lnRef idx="1">
          <a:scrgbClr r="0" g="0" b="0"/>
        </a:lnRef>
        <a:fillRef idx="1">
          <a:scrgbClr r="0" g="0" b="0"/>
        </a:fillRef>
        <a:effectRef idx="0">
          <a:scrgbClr r="0" g="0" b="0"/>
        </a:effectRef>
        <a:fontRef idx="minor"/>
      </dsp:style>
    </dsp:sp>
    <dsp:sp modelId="{CD98D19E-EA3B-48AF-A475-0531BC6701B7}">
      <dsp:nvSpPr>
        <dsp:cNvPr id="0" name=""/>
        <dsp:cNvSpPr/>
      </dsp:nvSpPr>
      <dsp:spPr>
        <a:xfrm>
          <a:off x="313451" y="2286562"/>
          <a:ext cx="4388326" cy="738000"/>
        </a:xfrm>
        <a:prstGeom prst="roundRect">
          <a:avLst/>
        </a:prstGeom>
        <a:gradFill rotWithShape="0">
          <a:gsLst>
            <a:gs pos="0">
              <a:schemeClr val="accent5">
                <a:hueOff val="-3379271"/>
                <a:satOff val="-8710"/>
                <a:lumOff val="-5883"/>
                <a:alphaOff val="0"/>
                <a:lumMod val="110000"/>
                <a:satMod val="105000"/>
                <a:tint val="67000"/>
              </a:schemeClr>
            </a:gs>
            <a:gs pos="50000">
              <a:schemeClr val="accent5">
                <a:hueOff val="-3379271"/>
                <a:satOff val="-8710"/>
                <a:lumOff val="-5883"/>
                <a:alphaOff val="0"/>
                <a:lumMod val="105000"/>
                <a:satMod val="103000"/>
                <a:tint val="73000"/>
              </a:schemeClr>
            </a:gs>
            <a:gs pos="100000">
              <a:schemeClr val="accent5">
                <a:hueOff val="-3379271"/>
                <a:satOff val="-8710"/>
                <a:lumOff val="-5883"/>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1111250">
            <a:lnSpc>
              <a:spcPct val="90000"/>
            </a:lnSpc>
            <a:spcBef>
              <a:spcPct val="0"/>
            </a:spcBef>
            <a:spcAft>
              <a:spcPct val="35000"/>
            </a:spcAft>
            <a:buNone/>
          </a:pPr>
          <a:r>
            <a:rPr lang="en-US" sz="2500" kern="1200"/>
            <a:t>Optimization</a:t>
          </a:r>
        </a:p>
      </dsp:txBody>
      <dsp:txXfrm>
        <a:off x="349477" y="2322588"/>
        <a:ext cx="4316274" cy="665948"/>
      </dsp:txXfrm>
    </dsp:sp>
    <dsp:sp modelId="{62ED4B61-A249-46CC-B22B-9A73180D17B7}">
      <dsp:nvSpPr>
        <dsp:cNvPr id="0" name=""/>
        <dsp:cNvSpPr/>
      </dsp:nvSpPr>
      <dsp:spPr>
        <a:xfrm>
          <a:off x="0" y="3789562"/>
          <a:ext cx="6269038" cy="630000"/>
        </a:xfrm>
        <a:prstGeom prst="rect">
          <a:avLst/>
        </a:prstGeom>
        <a:solidFill>
          <a:schemeClr val="lt1">
            <a:alpha val="90000"/>
            <a:hueOff val="0"/>
            <a:satOff val="0"/>
            <a:lumOff val="0"/>
            <a:alphaOff val="0"/>
          </a:schemeClr>
        </a:solidFill>
        <a:ln w="6350" cap="flat" cmpd="sng" algn="ctr">
          <a:solidFill>
            <a:schemeClr val="accent5">
              <a:hueOff val="-5068907"/>
              <a:satOff val="-13064"/>
              <a:lumOff val="-8824"/>
              <a:alphaOff val="0"/>
            </a:schemeClr>
          </a:solidFill>
          <a:prstDash val="solid"/>
          <a:miter lim="800000"/>
        </a:ln>
        <a:effectLst/>
      </dsp:spPr>
      <dsp:style>
        <a:lnRef idx="1">
          <a:scrgbClr r="0" g="0" b="0"/>
        </a:lnRef>
        <a:fillRef idx="1">
          <a:scrgbClr r="0" g="0" b="0"/>
        </a:fillRef>
        <a:effectRef idx="0">
          <a:scrgbClr r="0" g="0" b="0"/>
        </a:effectRef>
        <a:fontRef idx="minor"/>
      </dsp:style>
    </dsp:sp>
    <dsp:sp modelId="{60D7C2DB-65C8-4F2A-870A-71A6968A01E4}">
      <dsp:nvSpPr>
        <dsp:cNvPr id="0" name=""/>
        <dsp:cNvSpPr/>
      </dsp:nvSpPr>
      <dsp:spPr>
        <a:xfrm>
          <a:off x="313451" y="3420562"/>
          <a:ext cx="4388326" cy="738000"/>
        </a:xfrm>
        <a:prstGeom prst="roundRect">
          <a:avLst/>
        </a:prstGeom>
        <a:gradFill rotWithShape="0">
          <a:gsLst>
            <a:gs pos="0">
              <a:schemeClr val="accent5">
                <a:hueOff val="-5068907"/>
                <a:satOff val="-13064"/>
                <a:lumOff val="-8824"/>
                <a:alphaOff val="0"/>
                <a:lumMod val="110000"/>
                <a:satMod val="105000"/>
                <a:tint val="67000"/>
              </a:schemeClr>
            </a:gs>
            <a:gs pos="50000">
              <a:schemeClr val="accent5">
                <a:hueOff val="-5068907"/>
                <a:satOff val="-13064"/>
                <a:lumOff val="-8824"/>
                <a:alphaOff val="0"/>
                <a:lumMod val="105000"/>
                <a:satMod val="103000"/>
                <a:tint val="73000"/>
              </a:schemeClr>
            </a:gs>
            <a:gs pos="100000">
              <a:schemeClr val="accent5">
                <a:hueOff val="-5068907"/>
                <a:satOff val="-13064"/>
                <a:lumOff val="-882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1111250">
            <a:lnSpc>
              <a:spcPct val="90000"/>
            </a:lnSpc>
            <a:spcBef>
              <a:spcPct val="0"/>
            </a:spcBef>
            <a:spcAft>
              <a:spcPct val="35000"/>
            </a:spcAft>
            <a:buNone/>
          </a:pPr>
          <a:r>
            <a:rPr lang="en-US" sz="2500" kern="1200"/>
            <a:t>Visualization</a:t>
          </a:r>
          <a:endParaRPr lang="zh-CN" altLang="en-US" sz="2500" kern="1200"/>
        </a:p>
      </dsp:txBody>
      <dsp:txXfrm>
        <a:off x="349477" y="3456588"/>
        <a:ext cx="4316274" cy="665948"/>
      </dsp:txXfrm>
    </dsp:sp>
    <dsp:sp modelId="{CF5523EF-AAD3-430D-B78C-6CBEA891F9D2}">
      <dsp:nvSpPr>
        <dsp:cNvPr id="0" name=""/>
        <dsp:cNvSpPr/>
      </dsp:nvSpPr>
      <dsp:spPr>
        <a:xfrm>
          <a:off x="0" y="4923562"/>
          <a:ext cx="6269038" cy="630000"/>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sp>
    <dsp:sp modelId="{FC9BF104-AA44-4765-B0E5-F7FFC8946FC9}">
      <dsp:nvSpPr>
        <dsp:cNvPr id="0" name=""/>
        <dsp:cNvSpPr/>
      </dsp:nvSpPr>
      <dsp:spPr>
        <a:xfrm>
          <a:off x="313451" y="4554562"/>
          <a:ext cx="4388326" cy="738000"/>
        </a:xfrm>
        <a:prstGeom prst="round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1111250">
            <a:lnSpc>
              <a:spcPct val="90000"/>
            </a:lnSpc>
            <a:spcBef>
              <a:spcPct val="0"/>
            </a:spcBef>
            <a:spcAft>
              <a:spcPct val="35000"/>
            </a:spcAft>
            <a:buNone/>
          </a:pPr>
          <a:r>
            <a:rPr lang="en-US" sz="2500" kern="1200" dirty="0"/>
            <a:t>Results and Evaluation</a:t>
          </a:r>
        </a:p>
      </dsp:txBody>
      <dsp:txXfrm>
        <a:off x="349477" y="4590588"/>
        <a:ext cx="4316274" cy="6659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4247C-A984-4EF3-B92B-8B8FF70D2441}">
      <dsp:nvSpPr>
        <dsp:cNvPr id="0" name=""/>
        <dsp:cNvSpPr/>
      </dsp:nvSpPr>
      <dsp:spPr>
        <a:xfrm>
          <a:off x="3217313" y="0"/>
          <a:ext cx="4080974" cy="4080974"/>
        </a:xfrm>
        <a:prstGeom prst="diamond">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ED5863A2-0967-4FCE-9B69-8DACE9ECB0DF}">
      <dsp:nvSpPr>
        <dsp:cNvPr id="0" name=""/>
        <dsp:cNvSpPr/>
      </dsp:nvSpPr>
      <dsp:spPr>
        <a:xfrm>
          <a:off x="3605005" y="387692"/>
          <a:ext cx="1591579" cy="1591579"/>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Oligo:</a:t>
          </a:r>
          <a:r>
            <a:rPr lang="zh-CN" sz="1800" kern="1200"/>
            <a:t> </a:t>
          </a:r>
          <a:r>
            <a:rPr lang="en-US" sz="1800" kern="1200"/>
            <a:t>2</a:t>
          </a:r>
        </a:p>
      </dsp:txBody>
      <dsp:txXfrm>
        <a:off x="3682699" y="465386"/>
        <a:ext cx="1436191" cy="1436191"/>
      </dsp:txXfrm>
    </dsp:sp>
    <dsp:sp modelId="{A8FBCA8A-0893-427C-807E-B17529F170B6}">
      <dsp:nvSpPr>
        <dsp:cNvPr id="0" name=""/>
        <dsp:cNvSpPr/>
      </dsp:nvSpPr>
      <dsp:spPr>
        <a:xfrm>
          <a:off x="5319014" y="387692"/>
          <a:ext cx="1591579" cy="1591579"/>
        </a:xfrm>
        <a:prstGeom prst="roundRect">
          <a:avLst/>
        </a:prstGeom>
        <a:gradFill rotWithShape="0">
          <a:gsLst>
            <a:gs pos="0">
              <a:schemeClr val="accent3">
                <a:hueOff val="903533"/>
                <a:satOff val="33333"/>
                <a:lumOff val="-4902"/>
                <a:alphaOff val="0"/>
                <a:satMod val="103000"/>
                <a:lumMod val="102000"/>
                <a:tint val="94000"/>
              </a:schemeClr>
            </a:gs>
            <a:gs pos="50000">
              <a:schemeClr val="accent3">
                <a:hueOff val="903533"/>
                <a:satOff val="33333"/>
                <a:lumOff val="-4902"/>
                <a:alphaOff val="0"/>
                <a:satMod val="110000"/>
                <a:lumMod val="100000"/>
                <a:shade val="100000"/>
              </a:schemeClr>
            </a:gs>
            <a:gs pos="100000">
              <a:schemeClr val="accent3">
                <a:hueOff val="903533"/>
                <a:satOff val="33333"/>
                <a:lumOff val="-490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Receptor Molecule: 5IDJ</a:t>
          </a:r>
        </a:p>
      </dsp:txBody>
      <dsp:txXfrm>
        <a:off x="5396708" y="465386"/>
        <a:ext cx="1436191" cy="1436191"/>
      </dsp:txXfrm>
    </dsp:sp>
    <dsp:sp modelId="{5B571FED-0014-4F53-99D1-7C8592D7D5FD}">
      <dsp:nvSpPr>
        <dsp:cNvPr id="0" name=""/>
        <dsp:cNvSpPr/>
      </dsp:nvSpPr>
      <dsp:spPr>
        <a:xfrm>
          <a:off x="3605005" y="2101701"/>
          <a:ext cx="1591579" cy="1591579"/>
        </a:xfrm>
        <a:prstGeom prst="roundRect">
          <a:avLst/>
        </a:prstGeom>
        <a:gradFill rotWithShape="0">
          <a:gsLst>
            <a:gs pos="0">
              <a:schemeClr val="accent3">
                <a:hueOff val="1807066"/>
                <a:satOff val="66667"/>
                <a:lumOff val="-9804"/>
                <a:alphaOff val="0"/>
                <a:satMod val="103000"/>
                <a:lumMod val="102000"/>
                <a:tint val="94000"/>
              </a:schemeClr>
            </a:gs>
            <a:gs pos="50000">
              <a:schemeClr val="accent3">
                <a:hueOff val="1807066"/>
                <a:satOff val="66667"/>
                <a:lumOff val="-9804"/>
                <a:alphaOff val="0"/>
                <a:satMod val="110000"/>
                <a:lumMod val="100000"/>
                <a:shade val="100000"/>
              </a:schemeClr>
            </a:gs>
            <a:gs pos="100000">
              <a:schemeClr val="accent3">
                <a:hueOff val="1807066"/>
                <a:satOff val="66667"/>
                <a:lumOff val="-980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Ligand Molecule: 5IDJ</a:t>
          </a:r>
        </a:p>
      </dsp:txBody>
      <dsp:txXfrm>
        <a:off x="3682699" y="2179395"/>
        <a:ext cx="1436191" cy="1436191"/>
      </dsp:txXfrm>
    </dsp:sp>
    <dsp:sp modelId="{0C0E6C9A-0739-4800-90C1-2F92F6C49CCC}">
      <dsp:nvSpPr>
        <dsp:cNvPr id="0" name=""/>
        <dsp:cNvSpPr/>
      </dsp:nvSpPr>
      <dsp:spPr>
        <a:xfrm>
          <a:off x="5319014" y="2101701"/>
          <a:ext cx="1591579" cy="1591579"/>
        </a:xfrm>
        <a:prstGeom prst="roundRect">
          <a:avLst/>
        </a:prstGeom>
        <a:gradFill rotWithShape="0">
          <a:gsLst>
            <a:gs pos="0">
              <a:schemeClr val="accent3">
                <a:hueOff val="2710599"/>
                <a:satOff val="100000"/>
                <a:lumOff val="-14706"/>
                <a:alphaOff val="0"/>
                <a:satMod val="103000"/>
                <a:lumMod val="102000"/>
                <a:tint val="94000"/>
              </a:schemeClr>
            </a:gs>
            <a:gs pos="50000">
              <a:schemeClr val="accent3">
                <a:hueOff val="2710599"/>
                <a:satOff val="100000"/>
                <a:lumOff val="-14706"/>
                <a:alphaOff val="0"/>
                <a:satMod val="110000"/>
                <a:lumMod val="100000"/>
                <a:shade val="100000"/>
              </a:schemeClr>
            </a:gs>
            <a:gs pos="100000">
              <a:schemeClr val="accent3">
                <a:hueOff val="2710599"/>
                <a:satOff val="100000"/>
                <a:lumOff val="-147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Offical</a:t>
          </a:r>
          <a:r>
            <a:rPr lang="en-US" sz="1800" kern="1200" dirty="0"/>
            <a:t> Result Molecule: </a:t>
          </a:r>
          <a:r>
            <a:rPr lang="en-US" altLang="zh-CN" sz="1800" kern="1200" dirty="0"/>
            <a:t>5IDJ Assembly</a:t>
          </a:r>
          <a:endParaRPr lang="en-US" sz="1800" kern="1200" dirty="0"/>
        </a:p>
      </dsp:txBody>
      <dsp:txXfrm>
        <a:off x="5396708" y="2179395"/>
        <a:ext cx="1436191" cy="14361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8771BF-9641-4182-BBAC-59B085434EB4}">
      <dsp:nvSpPr>
        <dsp:cNvPr id="0" name=""/>
        <dsp:cNvSpPr/>
      </dsp:nvSpPr>
      <dsp:spPr>
        <a:xfrm>
          <a:off x="3217313" y="0"/>
          <a:ext cx="4080974" cy="4080974"/>
        </a:xfrm>
        <a:prstGeom prst="diamond">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 modelId="{D945C727-3C3D-419A-9096-8F44CBE75BA6}">
      <dsp:nvSpPr>
        <dsp:cNvPr id="0" name=""/>
        <dsp:cNvSpPr/>
      </dsp:nvSpPr>
      <dsp:spPr>
        <a:xfrm>
          <a:off x="3605005" y="387692"/>
          <a:ext cx="1591579" cy="1591579"/>
        </a:xfrm>
        <a:prstGeom prst="roundRect">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Oligo: 1+1</a:t>
          </a:r>
        </a:p>
      </dsp:txBody>
      <dsp:txXfrm>
        <a:off x="3682699" y="465386"/>
        <a:ext cx="1436191" cy="1436191"/>
      </dsp:txXfrm>
    </dsp:sp>
    <dsp:sp modelId="{367A4FAE-2AE2-49AD-B6B6-A32E8CB9E568}">
      <dsp:nvSpPr>
        <dsp:cNvPr id="0" name=""/>
        <dsp:cNvSpPr/>
      </dsp:nvSpPr>
      <dsp:spPr>
        <a:xfrm>
          <a:off x="5319014" y="387692"/>
          <a:ext cx="1591579" cy="1591579"/>
        </a:xfrm>
        <a:prstGeom prst="roundRect">
          <a:avLst/>
        </a:prstGeom>
        <a:gradFill rotWithShape="0">
          <a:gsLst>
            <a:gs pos="0">
              <a:schemeClr val="accent4">
                <a:hueOff val="3266964"/>
                <a:satOff val="-13592"/>
                <a:lumOff val="3203"/>
                <a:alphaOff val="0"/>
                <a:lumMod val="110000"/>
                <a:satMod val="105000"/>
                <a:tint val="67000"/>
              </a:schemeClr>
            </a:gs>
            <a:gs pos="50000">
              <a:schemeClr val="accent4">
                <a:hueOff val="3266964"/>
                <a:satOff val="-13592"/>
                <a:lumOff val="3203"/>
                <a:alphaOff val="0"/>
                <a:lumMod val="105000"/>
                <a:satMod val="103000"/>
                <a:tint val="73000"/>
              </a:schemeClr>
            </a:gs>
            <a:gs pos="100000">
              <a:schemeClr val="accent4">
                <a:hueOff val="3266964"/>
                <a:satOff val="-13592"/>
                <a:lumOff val="3203"/>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Receptor Molecule: 5AOZ</a:t>
          </a:r>
        </a:p>
      </dsp:txBody>
      <dsp:txXfrm>
        <a:off x="5396708" y="465386"/>
        <a:ext cx="1436191" cy="1436191"/>
      </dsp:txXfrm>
    </dsp:sp>
    <dsp:sp modelId="{DF3218DA-7E8F-4A20-8AAE-BE8DD94F0C25}">
      <dsp:nvSpPr>
        <dsp:cNvPr id="0" name=""/>
        <dsp:cNvSpPr/>
      </dsp:nvSpPr>
      <dsp:spPr>
        <a:xfrm>
          <a:off x="3605005" y="2101701"/>
          <a:ext cx="1591579" cy="1591579"/>
        </a:xfrm>
        <a:prstGeom prst="roundRect">
          <a:avLst/>
        </a:prstGeom>
        <a:gradFill rotWithShape="0">
          <a:gsLst>
            <a:gs pos="0">
              <a:schemeClr val="accent4">
                <a:hueOff val="6533927"/>
                <a:satOff val="-27185"/>
                <a:lumOff val="6405"/>
                <a:alphaOff val="0"/>
                <a:lumMod val="110000"/>
                <a:satMod val="105000"/>
                <a:tint val="67000"/>
              </a:schemeClr>
            </a:gs>
            <a:gs pos="50000">
              <a:schemeClr val="accent4">
                <a:hueOff val="6533927"/>
                <a:satOff val="-27185"/>
                <a:lumOff val="6405"/>
                <a:alphaOff val="0"/>
                <a:lumMod val="105000"/>
                <a:satMod val="103000"/>
                <a:tint val="73000"/>
              </a:schemeClr>
            </a:gs>
            <a:gs pos="100000">
              <a:schemeClr val="accent4">
                <a:hueOff val="6533927"/>
                <a:satOff val="-27185"/>
                <a:lumOff val="640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Ligand Molecule: </a:t>
          </a:r>
        </a:p>
        <a:p>
          <a:pPr marL="0" lvl="0" indent="0" algn="ctr" defTabSz="889000">
            <a:lnSpc>
              <a:spcPct val="90000"/>
            </a:lnSpc>
            <a:spcBef>
              <a:spcPct val="0"/>
            </a:spcBef>
            <a:spcAft>
              <a:spcPct val="35000"/>
            </a:spcAft>
            <a:buNone/>
          </a:pPr>
          <a:r>
            <a:rPr lang="en-US" altLang="zh-CN" sz="2000" kern="1200" dirty="0"/>
            <a:t>A</a:t>
          </a:r>
          <a:r>
            <a:rPr lang="en-US" sz="2000" kern="1200" dirty="0"/>
            <a:t> sequence</a:t>
          </a:r>
        </a:p>
      </dsp:txBody>
      <dsp:txXfrm>
        <a:off x="3682699" y="2179395"/>
        <a:ext cx="1436191" cy="1436191"/>
      </dsp:txXfrm>
    </dsp:sp>
    <dsp:sp modelId="{B78AB6E8-B484-4A2F-88D7-932E61937BA9}">
      <dsp:nvSpPr>
        <dsp:cNvPr id="0" name=""/>
        <dsp:cNvSpPr/>
      </dsp:nvSpPr>
      <dsp:spPr>
        <a:xfrm>
          <a:off x="5319014" y="2101701"/>
          <a:ext cx="1591579" cy="1591579"/>
        </a:xfrm>
        <a:prstGeom prst="roundRect">
          <a:avLst/>
        </a:prstGeom>
        <a:gradFill rotWithShape="0">
          <a:gsLst>
            <a:gs pos="0">
              <a:schemeClr val="accent4">
                <a:hueOff val="9800891"/>
                <a:satOff val="-40777"/>
                <a:lumOff val="9608"/>
                <a:alphaOff val="0"/>
                <a:lumMod val="110000"/>
                <a:satMod val="105000"/>
                <a:tint val="67000"/>
              </a:schemeClr>
            </a:gs>
            <a:gs pos="50000">
              <a:schemeClr val="accent4">
                <a:hueOff val="9800891"/>
                <a:satOff val="-40777"/>
                <a:lumOff val="9608"/>
                <a:alphaOff val="0"/>
                <a:lumMod val="105000"/>
                <a:satMod val="103000"/>
                <a:tint val="73000"/>
              </a:schemeClr>
            </a:gs>
            <a:gs pos="100000">
              <a:schemeClr val="accent4">
                <a:hueOff val="9800891"/>
                <a:satOff val="-40777"/>
                <a:lumOff val="960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Offical Result Molecule: 5M2O</a:t>
          </a:r>
        </a:p>
      </dsp:txBody>
      <dsp:txXfrm>
        <a:off x="5396708" y="2179395"/>
        <a:ext cx="1436191" cy="143619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png>
</file>

<file path=ppt/media/image14.png>
</file>

<file path=ppt/media/image15.png>
</file>

<file path=ppt/media/image16.svg>
</file>

<file path=ppt/media/image17.jpe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22A030-7322-4E96-87F4-E193F67A289B}" type="datetimeFigureOut">
              <a:rPr lang="zh-CN" altLang="en-US" smtClean="0"/>
              <a:t>2018/4/15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415BD1-CA6B-47B9-8049-287D8DAE317B}" type="slidenum">
              <a:rPr lang="zh-CN" altLang="en-US" smtClean="0"/>
              <a:t>‹#›</a:t>
            </a:fld>
            <a:endParaRPr lang="zh-CN" altLang="en-US"/>
          </a:p>
        </p:txBody>
      </p:sp>
    </p:spTree>
    <p:extLst>
      <p:ext uri="{BB962C8B-B14F-4D97-AF65-F5344CB8AC3E}">
        <p14:creationId xmlns:p14="http://schemas.microsoft.com/office/powerpoint/2010/main" val="2254440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Good afternoon, everyone. The title of my presentation today is about our project 3 : protein-protein docking. I’m Yifu. Please allow me to introduce my group: </a:t>
            </a:r>
            <a:r>
              <a:rPr lang="en-US" altLang="zh-CN" dirty="0" err="1"/>
              <a:t>Yiwei</a:t>
            </a:r>
            <a:r>
              <a:rPr lang="en-US" altLang="zh-CN" dirty="0"/>
              <a:t>, </a:t>
            </a:r>
            <a:r>
              <a:rPr lang="en-US" altLang="zh-CN" dirty="0" err="1"/>
              <a:t>Tianqi</a:t>
            </a:r>
            <a:r>
              <a:rPr lang="en-US" altLang="zh-CN" dirty="0"/>
              <a:t> and </a:t>
            </a:r>
            <a:r>
              <a:rPr lang="en-US" altLang="zh-CN" dirty="0" err="1"/>
              <a:t>Anes</a:t>
            </a:r>
            <a:r>
              <a:rPr lang="en-US" altLang="zh-CN" dirty="0"/>
              <a:t>.</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1</a:t>
            </a:fld>
            <a:endParaRPr lang="zh-CN" altLang="en-US"/>
          </a:p>
        </p:txBody>
      </p:sp>
    </p:spTree>
    <p:extLst>
      <p:ext uri="{BB962C8B-B14F-4D97-AF65-F5344CB8AC3E}">
        <p14:creationId xmlns:p14="http://schemas.microsoft.com/office/powerpoint/2010/main" val="1429609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are the main contents I’m going to discuss today, including the introduction, selected targets, docking methods and tools. Meanwhile, how we are going to complete optimization, evaluation and visualization are also important parts in this presentation. </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2</a:t>
            </a:fld>
            <a:endParaRPr lang="zh-CN" altLang="en-US"/>
          </a:p>
        </p:txBody>
      </p:sp>
    </p:spTree>
    <p:extLst>
      <p:ext uri="{BB962C8B-B14F-4D97-AF65-F5344CB8AC3E}">
        <p14:creationId xmlns:p14="http://schemas.microsoft.com/office/powerpoint/2010/main" val="2677501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Next, the targets we are going to use. We selected two docking targets from CARPRI, T116 and T120. The list shows the basic information about these two targets. It is worth mentioning that T116 has 2 units and T120 has 1+1, which means T120 has two units with totally different structure but the 2 units of T116 have some commonality.</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3</a:t>
            </a:fld>
            <a:endParaRPr lang="zh-CN" altLang="en-US"/>
          </a:p>
        </p:txBody>
      </p:sp>
    </p:spTree>
    <p:extLst>
      <p:ext uri="{BB962C8B-B14F-4D97-AF65-F5344CB8AC3E}">
        <p14:creationId xmlns:p14="http://schemas.microsoft.com/office/powerpoint/2010/main" val="7574014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Ok now we have our targets. Then we are going to decide which methods we are using. There are many methods being used currently to predict protein docking, but there are three common methods: Initial approach, Advanced high-resolution approaches and data-driven docking. We are trying to use tools from these three aspects separately, for example, </a:t>
            </a:r>
            <a:r>
              <a:rPr lang="en-US" altLang="zh-CN" dirty="0" err="1"/>
              <a:t>Zdock</a:t>
            </a:r>
            <a:r>
              <a:rPr lang="en-US" altLang="zh-CN" dirty="0"/>
              <a:t> for initial approach, </a:t>
            </a:r>
            <a:r>
              <a:rPr lang="en-US" altLang="zh-CN" dirty="0" err="1"/>
              <a:t>rosettadock</a:t>
            </a:r>
            <a:r>
              <a:rPr lang="en-US" altLang="zh-CN" dirty="0"/>
              <a:t> for advanced high-resolution approach and haddock for data-driven docking.</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6</a:t>
            </a:fld>
            <a:endParaRPr lang="zh-CN" altLang="en-US"/>
          </a:p>
        </p:txBody>
      </p:sp>
    </p:spTree>
    <p:extLst>
      <p:ext uri="{BB962C8B-B14F-4D97-AF65-F5344CB8AC3E}">
        <p14:creationId xmlns:p14="http://schemas.microsoft.com/office/powerpoint/2010/main" val="174543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next interesting step is optimization which requires us to combine tools to improve quality. We are trying to refine all results from all three methods by using </a:t>
            </a:r>
            <a:r>
              <a:rPr lang="en-US" altLang="zh-CN" dirty="0" err="1"/>
              <a:t>FireDock</a:t>
            </a:r>
            <a:r>
              <a:rPr lang="en-US" altLang="zh-CN" dirty="0"/>
              <a:t>. Ok, maybe it is the fourth tool. It can refine and score what we get from other tools. Just like the simple flowchart, two targets as input to these three tools, Then we collect all results and set them as input into </a:t>
            </a:r>
            <a:r>
              <a:rPr lang="en-US" altLang="zh-CN" dirty="0" err="1"/>
              <a:t>FireDock</a:t>
            </a:r>
            <a:r>
              <a:rPr lang="en-US" altLang="zh-CN" dirty="0"/>
              <a:t>. </a:t>
            </a:r>
            <a:r>
              <a:rPr lang="en-US" altLang="zh-CN" dirty="0" err="1"/>
              <a:t>FireDock</a:t>
            </a:r>
            <a:r>
              <a:rPr lang="en-US" altLang="zh-CN" dirty="0"/>
              <a:t> can refine those candidates by restricted interface side-chain rearrangement, soft rigid-body optimization and something like Monte Carlo minimization.</a:t>
            </a:r>
            <a:r>
              <a:rPr lang="zh-CN" altLang="en-US" dirty="0"/>
              <a:t> </a:t>
            </a:r>
            <a:r>
              <a:rPr lang="en-US" altLang="zh-CN" dirty="0"/>
              <a:t>Ok, be honest, I’m not extremely understand about how can </a:t>
            </a:r>
            <a:r>
              <a:rPr lang="en-US" altLang="zh-CN" dirty="0" err="1"/>
              <a:t>FireDock</a:t>
            </a:r>
            <a:r>
              <a:rPr lang="en-US" altLang="zh-CN" dirty="0"/>
              <a:t> do these but I am very sure we could get ranked results from it at last. </a:t>
            </a:r>
          </a:p>
        </p:txBody>
      </p:sp>
      <p:sp>
        <p:nvSpPr>
          <p:cNvPr id="4" name="灯片编号占位符 3"/>
          <p:cNvSpPr>
            <a:spLocks noGrp="1"/>
          </p:cNvSpPr>
          <p:nvPr>
            <p:ph type="sldNum" sz="quarter" idx="10"/>
          </p:nvPr>
        </p:nvSpPr>
        <p:spPr/>
        <p:txBody>
          <a:bodyPr/>
          <a:lstStyle/>
          <a:p>
            <a:fld id="{98A63FC8-3103-4D51-87CE-222CE7679E39}" type="slidenum">
              <a:rPr lang="zh-CN" altLang="en-US" smtClean="0"/>
              <a:t>11</a:t>
            </a:fld>
            <a:endParaRPr lang="zh-CN" altLang="en-US"/>
          </a:p>
        </p:txBody>
      </p:sp>
    </p:spTree>
    <p:extLst>
      <p:ext uri="{BB962C8B-B14F-4D97-AF65-F5344CB8AC3E}">
        <p14:creationId xmlns:p14="http://schemas.microsoft.com/office/powerpoint/2010/main" val="4131400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Finally, the last step, visualization. We are going to use Chimera or </a:t>
            </a:r>
            <a:r>
              <a:rPr lang="en-US" altLang="zh-CN" dirty="0" err="1"/>
              <a:t>Jmol</a:t>
            </a:r>
            <a:r>
              <a:rPr lang="en-US" altLang="zh-CN" dirty="0"/>
              <a:t>, as simple as possible.</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13</a:t>
            </a:fld>
            <a:endParaRPr lang="zh-CN" altLang="en-US"/>
          </a:p>
        </p:txBody>
      </p:sp>
    </p:spTree>
    <p:extLst>
      <p:ext uri="{BB962C8B-B14F-4D97-AF65-F5344CB8AC3E}">
        <p14:creationId xmlns:p14="http://schemas.microsoft.com/office/powerpoint/2010/main" val="854893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To see which method is better, we need to complete evaluation. There are two main helpful ways we are going to use. We are trying to access the accurate of our predictions by RMSD and calculating percentage of true contact. They can tell us which one is the best.</a:t>
            </a:r>
            <a:endParaRPr lang="zh-CN" altLang="en-US" dirty="0"/>
          </a:p>
        </p:txBody>
      </p:sp>
      <p:sp>
        <p:nvSpPr>
          <p:cNvPr id="4" name="灯片编号占位符 3"/>
          <p:cNvSpPr>
            <a:spLocks noGrp="1"/>
          </p:cNvSpPr>
          <p:nvPr>
            <p:ph type="sldNum" sz="quarter" idx="10"/>
          </p:nvPr>
        </p:nvSpPr>
        <p:spPr/>
        <p:txBody>
          <a:bodyPr/>
          <a:lstStyle/>
          <a:p>
            <a:fld id="{98A63FC8-3103-4D51-87CE-222CE7679E39}" type="slidenum">
              <a:rPr lang="zh-CN" altLang="en-US" smtClean="0"/>
              <a:t>14</a:t>
            </a:fld>
            <a:endParaRPr lang="zh-CN" altLang="en-US"/>
          </a:p>
        </p:txBody>
      </p:sp>
    </p:spTree>
    <p:extLst>
      <p:ext uri="{BB962C8B-B14F-4D97-AF65-F5344CB8AC3E}">
        <p14:creationId xmlns:p14="http://schemas.microsoft.com/office/powerpoint/2010/main" val="754595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C180F8-0391-4B1E-83A7-D1B7BEB1149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D08E71E-F889-4CC9-9314-E90D1DBD01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A01DF2C-8C2C-4209-ABEB-4CBE87E7F7C7}"/>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81BE23CF-FDE7-4F47-B18F-DD69AD1D641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027FAA1-1F5A-4E7F-9A9C-B4B6DFE154E4}"/>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2108809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2ACC33-A93B-48D1-B918-4C9A531F6D3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6D6A5CC-ACBA-49EC-9D34-55C264BF3CDB}"/>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D0DC8AA-11FA-48FE-B54F-B1690A1DBA9D}"/>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C51D004F-EC0F-4862-8E4D-9CE2A5E4AC2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FC16A6-DB9E-4E12-8A4E-F4F9A2E1C8F9}"/>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1571333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5800334-2066-48F7-B5FE-ADAF3F652D4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B6A8350-9D6D-4772-B54C-7D30F86CB11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F0FBEB4-2CB4-4777-81A6-40E41BD6EFE3}"/>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14E23FE8-313D-4D37-8B9A-95DE5B6896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3CB8E6E-DAF7-4817-A61F-E2000216F2DD}"/>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323371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F7AD1-95B7-47AF-87E9-C2C5509232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D3BCC63-DF25-4B92-93FD-C61E7D749A1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39E34F3-5704-4D0E-AA31-760D20B7C581}"/>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EFEB59E5-EF45-496C-B7E9-60AF8B498A2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215B4F-7A7C-4E27-8B6E-41F6814E8DA7}"/>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006719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715484-37FF-416D-8907-9C98C1A3367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DE88642-61B8-4974-8BF4-24292CC141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ABED06A-D953-4B8D-9691-CC242ED95AF5}"/>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35749C68-11D1-42F1-94CA-022ACE5F5A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5B311A-2CEA-49D1-AC14-DCF80B6AAA7C}"/>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810249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97C6EF-7936-41DE-A859-29F1518B4CF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96579FF-80EE-4E69-999D-FB0FA6735D1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EF94E866-4CF7-4C2D-9C23-81DA1338819E}"/>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64298DE-73FA-4935-9C9F-18CF9E51764E}"/>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6" name="页脚占位符 5">
            <a:extLst>
              <a:ext uri="{FF2B5EF4-FFF2-40B4-BE49-F238E27FC236}">
                <a16:creationId xmlns:a16="http://schemas.microsoft.com/office/drawing/2014/main" id="{FF7FBF10-3B90-41A1-AFF0-E486F825DC6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B449704-7F20-409A-B520-ECB1AA74022E}"/>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2912407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E47551-C66B-44EB-8587-8BA94D182A3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C015379-5A58-49CD-A70C-2B4EF12E57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180701C-C2B4-4027-A006-16D2DB0960A6}"/>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342965D3-8B00-4C16-BBA3-A702B1C5B4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08731931-72BF-4D76-A168-E5AECB073DB6}"/>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547023CD-4253-413A-A78A-CA68047C560F}"/>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8" name="页脚占位符 7">
            <a:extLst>
              <a:ext uri="{FF2B5EF4-FFF2-40B4-BE49-F238E27FC236}">
                <a16:creationId xmlns:a16="http://schemas.microsoft.com/office/drawing/2014/main" id="{E7441617-6AD2-4D25-8EB2-68A107C5FDF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584244F-256A-4C3A-97F2-19B364AA69D2}"/>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4014358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DBCA31-53CC-423C-9B14-0A31E190C97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5B1453B-9266-42B1-BC8A-C87552541B6E}"/>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4" name="页脚占位符 3">
            <a:extLst>
              <a:ext uri="{FF2B5EF4-FFF2-40B4-BE49-F238E27FC236}">
                <a16:creationId xmlns:a16="http://schemas.microsoft.com/office/drawing/2014/main" id="{0CBF3F15-5A7D-42AE-9285-4128C9A809A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0F6F5DF-3D4F-4359-8EEE-049146EC58FA}"/>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123618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202AD8A-2FFC-45F0-B33B-97CA7788FB0D}"/>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3" name="页脚占位符 2">
            <a:extLst>
              <a:ext uri="{FF2B5EF4-FFF2-40B4-BE49-F238E27FC236}">
                <a16:creationId xmlns:a16="http://schemas.microsoft.com/office/drawing/2014/main" id="{1B705344-5887-4CBC-A9D2-53E366157CC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B6A3DEB-112A-48C0-9ABD-23FFBE4838FB}"/>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2040604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52C5D6-9EAD-46A2-B8A6-113AB088A57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235B89B-E316-41F4-9DD2-2611D05964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59D0F36E-3FE9-4802-B81B-852162675E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F6CDDA7-A1A0-4738-A1E6-D6449D07B983}"/>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6" name="页脚占位符 5">
            <a:extLst>
              <a:ext uri="{FF2B5EF4-FFF2-40B4-BE49-F238E27FC236}">
                <a16:creationId xmlns:a16="http://schemas.microsoft.com/office/drawing/2014/main" id="{F0E724DC-C836-45AB-A935-99E701BF906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6B365D3-DA98-4891-B164-314B991FD65A}"/>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865068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B6A05-4659-42D7-BC9D-B410F4A7E32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4641092-82BD-44B6-B9ED-48BEF1C358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8C9BFCD-73C2-4933-8B6F-51BA04576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254C821-204E-41FB-AA2A-1638427D6BA9}"/>
              </a:ext>
            </a:extLst>
          </p:cNvPr>
          <p:cNvSpPr>
            <a:spLocks noGrp="1"/>
          </p:cNvSpPr>
          <p:nvPr>
            <p:ph type="dt" sz="half" idx="10"/>
          </p:nvPr>
        </p:nvSpPr>
        <p:spPr/>
        <p:txBody>
          <a:bodyPr/>
          <a:lstStyle/>
          <a:p>
            <a:fld id="{216BF199-B3AA-419B-B7A2-C02EAA440ADD}" type="datetimeFigureOut">
              <a:rPr lang="zh-CN" altLang="en-US" smtClean="0"/>
              <a:t>2018/4/15</a:t>
            </a:fld>
            <a:endParaRPr lang="zh-CN" altLang="en-US"/>
          </a:p>
        </p:txBody>
      </p:sp>
      <p:sp>
        <p:nvSpPr>
          <p:cNvPr id="6" name="页脚占位符 5">
            <a:extLst>
              <a:ext uri="{FF2B5EF4-FFF2-40B4-BE49-F238E27FC236}">
                <a16:creationId xmlns:a16="http://schemas.microsoft.com/office/drawing/2014/main" id="{1F510B07-1666-4AEE-8961-378188177EB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B01B3A7-57E0-45EB-B712-3BC977E69F55}"/>
              </a:ext>
            </a:extLst>
          </p:cNvPr>
          <p:cNvSpPr>
            <a:spLocks noGrp="1"/>
          </p:cNvSpPr>
          <p:nvPr>
            <p:ph type="sldNum" sz="quarter" idx="12"/>
          </p:nvPr>
        </p:nvSpPr>
        <p:spPr/>
        <p:txBody>
          <a:body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224332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8E628BC-F164-40F0-B752-1356585D78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0C7EA57-4207-44DC-BFCE-10400C1D27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91F0008-B12D-4D15-99E4-07A08DDB83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6BF199-B3AA-419B-B7A2-C02EAA440ADD}" type="datetimeFigureOut">
              <a:rPr lang="zh-CN" altLang="en-US" smtClean="0"/>
              <a:t>2018/4/15</a:t>
            </a:fld>
            <a:endParaRPr lang="zh-CN" altLang="en-US"/>
          </a:p>
        </p:txBody>
      </p:sp>
      <p:sp>
        <p:nvSpPr>
          <p:cNvPr id="5" name="页脚占位符 4">
            <a:extLst>
              <a:ext uri="{FF2B5EF4-FFF2-40B4-BE49-F238E27FC236}">
                <a16:creationId xmlns:a16="http://schemas.microsoft.com/office/drawing/2014/main" id="{E2A1A2BD-0A03-4488-B872-AA0AEFD7F6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0B03D80-1240-4E7E-A1B8-DBB1EB3E85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513179-9E4F-4A9B-B363-B8C43D0BD4CB}" type="slidenum">
              <a:rPr lang="zh-CN" altLang="en-US" smtClean="0"/>
              <a:t>‹#›</a:t>
            </a:fld>
            <a:endParaRPr lang="zh-CN" altLang="en-US"/>
          </a:p>
        </p:txBody>
      </p:sp>
    </p:spTree>
    <p:extLst>
      <p:ext uri="{BB962C8B-B14F-4D97-AF65-F5344CB8AC3E}">
        <p14:creationId xmlns:p14="http://schemas.microsoft.com/office/powerpoint/2010/main" val="3411353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sv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3.xml"/><Relationship Id="rId7" Type="http://schemas.openxmlformats.org/officeDocument/2006/relationships/image" Target="../media/image6.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6" name="Freeform: Shape 35">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38"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695475C-816C-4558-9E12-98B94A65437C}"/>
              </a:ext>
            </a:extLst>
          </p:cNvPr>
          <p:cNvSpPr>
            <a:spLocks noGrp="1"/>
          </p:cNvSpPr>
          <p:nvPr>
            <p:ph type="ctrTitle"/>
          </p:nvPr>
        </p:nvSpPr>
        <p:spPr>
          <a:xfrm>
            <a:off x="1524000" y="2245809"/>
            <a:ext cx="9144000" cy="1564716"/>
          </a:xfrm>
        </p:spPr>
        <p:txBody>
          <a:bodyPr>
            <a:normAutofit/>
          </a:bodyPr>
          <a:lstStyle/>
          <a:p>
            <a:pPr algn="l"/>
            <a:r>
              <a:rPr lang="en-US" sz="4800">
                <a:latin typeface="微软雅黑 Light" panose="020B0502040204020203" pitchFamily="34" charset="-122"/>
                <a:ea typeface="微软雅黑 Light" panose="020B0502040204020203" pitchFamily="34" charset="-122"/>
              </a:rPr>
              <a:t>Protein-Protein Docking</a:t>
            </a:r>
          </a:p>
        </p:txBody>
      </p:sp>
      <p:sp>
        <p:nvSpPr>
          <p:cNvPr id="23" name="Subtitle 2">
            <a:extLst>
              <a:ext uri="{FF2B5EF4-FFF2-40B4-BE49-F238E27FC236}">
                <a16:creationId xmlns:a16="http://schemas.microsoft.com/office/drawing/2014/main" id="{5D02C1F6-9144-45FD-B0CD-C826C0F84C72}"/>
              </a:ext>
            </a:extLst>
          </p:cNvPr>
          <p:cNvSpPr>
            <a:spLocks noGrp="1"/>
          </p:cNvSpPr>
          <p:nvPr>
            <p:ph type="subTitle" idx="1"/>
          </p:nvPr>
        </p:nvSpPr>
        <p:spPr>
          <a:xfrm>
            <a:off x="1524000" y="3947050"/>
            <a:ext cx="9144000" cy="572583"/>
          </a:xfrm>
        </p:spPr>
        <p:txBody>
          <a:bodyPr>
            <a:normAutofit/>
          </a:bodyPr>
          <a:lstStyle/>
          <a:p>
            <a:pPr algn="l"/>
            <a:r>
              <a:rPr lang="en-US" sz="2000" dirty="0">
                <a:latin typeface="微软雅黑 Light" panose="020B0502040204020203" pitchFamily="34" charset="-122"/>
                <a:ea typeface="微软雅黑 Light" panose="020B0502040204020203" pitchFamily="34" charset="-122"/>
              </a:rPr>
              <a:t>Benchmark three protein docking tools</a:t>
            </a:r>
          </a:p>
        </p:txBody>
      </p:sp>
      <p:sp>
        <p:nvSpPr>
          <p:cNvPr id="9" name="文本框 8">
            <a:extLst>
              <a:ext uri="{FF2B5EF4-FFF2-40B4-BE49-F238E27FC236}">
                <a16:creationId xmlns:a16="http://schemas.microsoft.com/office/drawing/2014/main" id="{2435742C-E1E3-4F55-BA19-7547907A8A40}"/>
              </a:ext>
            </a:extLst>
          </p:cNvPr>
          <p:cNvSpPr txBox="1"/>
          <p:nvPr/>
        </p:nvSpPr>
        <p:spPr>
          <a:xfrm>
            <a:off x="1519483" y="4949167"/>
            <a:ext cx="3091443" cy="646331"/>
          </a:xfrm>
          <a:prstGeom prst="rect">
            <a:avLst/>
          </a:prstGeom>
          <a:noFill/>
        </p:spPr>
        <p:txBody>
          <a:bodyPr wrap="square" rtlCol="0">
            <a:spAutoFit/>
          </a:bodyPr>
          <a:lstStyle/>
          <a:p>
            <a:r>
              <a:rPr lang="en-US" altLang="zh-CN" dirty="0"/>
              <a:t>Yifu Yao          </a:t>
            </a:r>
            <a:r>
              <a:rPr lang="en-US" altLang="zh-CN" dirty="0" err="1"/>
              <a:t>Yiwei</a:t>
            </a:r>
            <a:r>
              <a:rPr lang="en-US" altLang="zh-CN" dirty="0"/>
              <a:t> Lu          </a:t>
            </a:r>
          </a:p>
          <a:p>
            <a:r>
              <a:rPr lang="en-US" altLang="zh-CN" dirty="0" err="1"/>
              <a:t>Tianqi</a:t>
            </a:r>
            <a:r>
              <a:rPr lang="en-US" altLang="zh-CN" dirty="0"/>
              <a:t> Wu       </a:t>
            </a:r>
            <a:r>
              <a:rPr lang="en-US" altLang="zh-CN" dirty="0" err="1"/>
              <a:t>Anes</a:t>
            </a:r>
            <a:r>
              <a:rPr lang="en-US" altLang="zh-CN" dirty="0"/>
              <a:t> </a:t>
            </a:r>
            <a:r>
              <a:rPr lang="en-US" altLang="zh-CN" dirty="0" err="1"/>
              <a:t>Ouadou</a:t>
            </a:r>
            <a:r>
              <a:rPr lang="en-US" altLang="zh-CN" dirty="0"/>
              <a:t> </a:t>
            </a:r>
            <a:endParaRPr lang="zh-CN" altLang="en-US" dirty="0"/>
          </a:p>
        </p:txBody>
      </p:sp>
    </p:spTree>
    <p:extLst>
      <p:ext uri="{BB962C8B-B14F-4D97-AF65-F5344CB8AC3E}">
        <p14:creationId xmlns:p14="http://schemas.microsoft.com/office/powerpoint/2010/main" val="3475034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40BF962F-4C6F-461E-86F2-C43F56CC939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34" name="Freeform: Shape 33">
            <a:extLst>
              <a:ext uri="{FF2B5EF4-FFF2-40B4-BE49-F238E27FC236}">
                <a16:creationId xmlns:a16="http://schemas.microsoft.com/office/drawing/2014/main" id="{2E94A4F7-38E4-45EA-8E2E-CE1B5766B4F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36" name="Freeform: Shape 35">
            <a:extLst>
              <a:ext uri="{FF2B5EF4-FFF2-40B4-BE49-F238E27FC236}">
                <a16:creationId xmlns:a16="http://schemas.microsoft.com/office/drawing/2014/main" id="{05C7EBC3-4672-4DAB-81C2-58661FAFAE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2" name="标题 1">
            <a:extLst>
              <a:ext uri="{FF2B5EF4-FFF2-40B4-BE49-F238E27FC236}">
                <a16:creationId xmlns:a16="http://schemas.microsoft.com/office/drawing/2014/main" id="{B6B738C0-E8EB-4EF2-8E94-3DAB65640D7B}"/>
              </a:ext>
            </a:extLst>
          </p:cNvPr>
          <p:cNvSpPr>
            <a:spLocks noGrp="1"/>
          </p:cNvSpPr>
          <p:nvPr>
            <p:ph type="title"/>
          </p:nvPr>
        </p:nvSpPr>
        <p:spPr>
          <a:xfrm>
            <a:off x="838200" y="365126"/>
            <a:ext cx="5340605" cy="1146176"/>
          </a:xfrm>
        </p:spPr>
        <p:txBody>
          <a:bodyPr>
            <a:normAutofit/>
          </a:bodyPr>
          <a:lstStyle/>
          <a:p>
            <a:r>
              <a:rPr lang="en-US" altLang="zh-CN" dirty="0" err="1"/>
              <a:t>RosettaDock</a:t>
            </a:r>
            <a:endParaRPr lang="zh-CN" altLang="en-US" dirty="0"/>
          </a:p>
        </p:txBody>
      </p:sp>
      <p:sp>
        <p:nvSpPr>
          <p:cNvPr id="3" name="内容占位符 2">
            <a:extLst>
              <a:ext uri="{FF2B5EF4-FFF2-40B4-BE49-F238E27FC236}">
                <a16:creationId xmlns:a16="http://schemas.microsoft.com/office/drawing/2014/main" id="{07A3E4C1-D261-46A0-8934-810C344204D8}"/>
              </a:ext>
            </a:extLst>
          </p:cNvPr>
          <p:cNvSpPr>
            <a:spLocks noGrp="1"/>
          </p:cNvSpPr>
          <p:nvPr>
            <p:ph idx="1"/>
          </p:nvPr>
        </p:nvSpPr>
        <p:spPr>
          <a:xfrm>
            <a:off x="838200" y="2173288"/>
            <a:ext cx="3603171" cy="3639684"/>
          </a:xfrm>
        </p:spPr>
        <p:txBody>
          <a:bodyPr anchor="ctr">
            <a:normAutofit/>
          </a:bodyPr>
          <a:lstStyle/>
          <a:p>
            <a:r>
              <a:rPr lang="en-US" altLang="zh-CN" sz="2000" dirty="0">
                <a:solidFill>
                  <a:srgbClr val="FFFFFF"/>
                </a:solidFill>
              </a:rPr>
              <a:t>Web Server</a:t>
            </a:r>
          </a:p>
          <a:p>
            <a:r>
              <a:rPr lang="it-IT" altLang="zh-CN" sz="2000" dirty="0">
                <a:solidFill>
                  <a:srgbClr val="FFFFFF"/>
                </a:solidFill>
              </a:rPr>
              <a:t>A multi-start, multi-scale Monte Carlo-based algorithm</a:t>
            </a:r>
            <a:endParaRPr lang="en-US" altLang="zh-CN" sz="2000" dirty="0">
              <a:solidFill>
                <a:srgbClr val="FFFFFF"/>
              </a:solidFill>
            </a:endParaRPr>
          </a:p>
        </p:txBody>
      </p:sp>
      <p:pic>
        <p:nvPicPr>
          <p:cNvPr id="5" name="图片 4">
            <a:extLst>
              <a:ext uri="{FF2B5EF4-FFF2-40B4-BE49-F238E27FC236}">
                <a16:creationId xmlns:a16="http://schemas.microsoft.com/office/drawing/2014/main" id="{FDE7DDD6-4B7F-404A-92E7-FC2A7E6B7FDF}"/>
              </a:ext>
            </a:extLst>
          </p:cNvPr>
          <p:cNvPicPr>
            <a:picLocks noChangeAspect="1"/>
          </p:cNvPicPr>
          <p:nvPr/>
        </p:nvPicPr>
        <p:blipFill>
          <a:blip r:embed="rId2"/>
          <a:stretch>
            <a:fillRect/>
          </a:stretch>
        </p:blipFill>
        <p:spPr>
          <a:xfrm>
            <a:off x="5931454" y="2575250"/>
            <a:ext cx="6197059" cy="3247976"/>
          </a:xfrm>
          <a:prstGeom prst="rect">
            <a:avLst/>
          </a:prstGeom>
        </p:spPr>
      </p:pic>
    </p:spTree>
    <p:extLst>
      <p:ext uri="{BB962C8B-B14F-4D97-AF65-F5344CB8AC3E}">
        <p14:creationId xmlns:p14="http://schemas.microsoft.com/office/powerpoint/2010/main" val="2568795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 name="Graphic 58">
            <a:extLst>
              <a:ext uri="{FF2B5EF4-FFF2-40B4-BE49-F238E27FC236}">
                <a16:creationId xmlns:a16="http://schemas.microsoft.com/office/drawing/2014/main" id="{DB30608F-EC18-4DEF-A9C2-D133896551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0" y="570706"/>
            <a:ext cx="914400" cy="914400"/>
          </a:xfrm>
          <a:prstGeom prst="rect">
            <a:avLst/>
          </a:prstGeom>
        </p:spPr>
      </p:pic>
      <p:sp>
        <p:nvSpPr>
          <p:cNvPr id="4" name="Title 1">
            <a:extLst>
              <a:ext uri="{FF2B5EF4-FFF2-40B4-BE49-F238E27FC236}">
                <a16:creationId xmlns:a16="http://schemas.microsoft.com/office/drawing/2014/main" id="{8E577D4B-D287-4F93-A7AE-AA318ED62DDE}"/>
              </a:ext>
            </a:extLst>
          </p:cNvPr>
          <p:cNvSpPr>
            <a:spLocks noGrp="1"/>
          </p:cNvSpPr>
          <p:nvPr>
            <p:ph type="title"/>
          </p:nvPr>
        </p:nvSpPr>
        <p:spPr>
          <a:xfrm>
            <a:off x="1913468" y="365125"/>
            <a:ext cx="9440332" cy="1325563"/>
          </a:xfrm>
        </p:spPr>
        <p:txBody>
          <a:bodyPr>
            <a:normAutofit/>
          </a:bodyPr>
          <a:lstStyle/>
          <a:p>
            <a:r>
              <a:rPr lang="en-US"/>
              <a:t>Optimization</a:t>
            </a:r>
            <a:endParaRPr lang="en-US" dirty="0"/>
          </a:p>
        </p:txBody>
      </p:sp>
      <p:sp>
        <p:nvSpPr>
          <p:cNvPr id="116" name="Content Placeholder 2">
            <a:extLst>
              <a:ext uri="{FF2B5EF4-FFF2-40B4-BE49-F238E27FC236}">
                <a16:creationId xmlns:a16="http://schemas.microsoft.com/office/drawing/2014/main" id="{F0CA45CC-0E65-4F71-9351-E41477565A63}"/>
              </a:ext>
            </a:extLst>
          </p:cNvPr>
          <p:cNvSpPr>
            <a:spLocks noGrp="1"/>
          </p:cNvSpPr>
          <p:nvPr>
            <p:ph idx="1"/>
          </p:nvPr>
        </p:nvSpPr>
        <p:spPr>
          <a:xfrm>
            <a:off x="838200" y="1825625"/>
            <a:ext cx="10515600" cy="4351338"/>
          </a:xfrm>
        </p:spPr>
        <p:txBody>
          <a:bodyPr>
            <a:normAutofit/>
          </a:bodyPr>
          <a:lstStyle/>
          <a:p>
            <a:r>
              <a:rPr lang="en-US" altLang="zh-CN" dirty="0"/>
              <a:t>Combine tools to improve quality</a:t>
            </a:r>
          </a:p>
          <a:p>
            <a:r>
              <a:rPr lang="en-US" altLang="zh-CN" dirty="0"/>
              <a:t>The results from the three methods will be refined using </a:t>
            </a:r>
            <a:r>
              <a:rPr lang="en-US" altLang="zh-CN" dirty="0" err="1"/>
              <a:t>Firedock</a:t>
            </a:r>
            <a:endParaRPr lang="en-US" altLang="zh-CN" dirty="0"/>
          </a:p>
          <a:p>
            <a:pPr lvl="0"/>
            <a:r>
              <a:rPr lang="en-US" altLang="zh-CN" dirty="0" err="1"/>
              <a:t>FireDock</a:t>
            </a:r>
            <a:r>
              <a:rPr lang="en-US" altLang="zh-CN" dirty="0"/>
              <a:t> refines and scores up to 1000 potential docking candidates using an energy function.</a:t>
            </a:r>
          </a:p>
          <a:p>
            <a:pPr marL="0" indent="0">
              <a:buNone/>
            </a:pPr>
            <a:endParaRPr lang="en-US" altLang="zh-CN" dirty="0"/>
          </a:p>
          <a:p>
            <a:pPr marL="0" indent="0">
              <a:buNone/>
            </a:pPr>
            <a:endParaRPr lang="en-US" dirty="0"/>
          </a:p>
          <a:p>
            <a:endParaRPr lang="en-US" dirty="0"/>
          </a:p>
        </p:txBody>
      </p:sp>
      <p:grpSp>
        <p:nvGrpSpPr>
          <p:cNvPr id="119" name="组合 118">
            <a:extLst>
              <a:ext uri="{FF2B5EF4-FFF2-40B4-BE49-F238E27FC236}">
                <a16:creationId xmlns:a16="http://schemas.microsoft.com/office/drawing/2014/main" id="{CE2A8CAD-D43E-4A00-97AA-BC5916D6C58F}"/>
              </a:ext>
            </a:extLst>
          </p:cNvPr>
          <p:cNvGrpSpPr/>
          <p:nvPr/>
        </p:nvGrpSpPr>
        <p:grpSpPr>
          <a:xfrm>
            <a:off x="1401844" y="3830095"/>
            <a:ext cx="9388311" cy="2590800"/>
            <a:chOff x="1171280" y="973773"/>
            <a:chExt cx="9388311" cy="2590800"/>
          </a:xfrm>
        </p:grpSpPr>
        <p:cxnSp>
          <p:nvCxnSpPr>
            <p:cNvPr id="122" name="Straight Arrow Connector 19">
              <a:extLst>
                <a:ext uri="{FF2B5EF4-FFF2-40B4-BE49-F238E27FC236}">
                  <a16:creationId xmlns:a16="http://schemas.microsoft.com/office/drawing/2014/main" id="{553EC7DB-7408-4E10-AD64-60A0717025AC}"/>
                </a:ext>
              </a:extLst>
            </p:cNvPr>
            <p:cNvCxnSpPr>
              <a:stCxn id="133" idx="3"/>
            </p:cNvCxnSpPr>
            <p:nvPr/>
          </p:nvCxnSpPr>
          <p:spPr>
            <a:xfrm>
              <a:off x="5209880" y="2269173"/>
              <a:ext cx="914400"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grpSp>
          <p:nvGrpSpPr>
            <p:cNvPr id="124" name="组合 123">
              <a:extLst>
                <a:ext uri="{FF2B5EF4-FFF2-40B4-BE49-F238E27FC236}">
                  <a16:creationId xmlns:a16="http://schemas.microsoft.com/office/drawing/2014/main" id="{70B2C8D6-D35A-457C-8DB6-3D263946E12B}"/>
                </a:ext>
              </a:extLst>
            </p:cNvPr>
            <p:cNvGrpSpPr/>
            <p:nvPr/>
          </p:nvGrpSpPr>
          <p:grpSpPr>
            <a:xfrm>
              <a:off x="1171280" y="973773"/>
              <a:ext cx="9388311" cy="2590800"/>
              <a:chOff x="1520072" y="928838"/>
              <a:chExt cx="9388311" cy="2590800"/>
            </a:xfrm>
          </p:grpSpPr>
          <p:grpSp>
            <p:nvGrpSpPr>
              <p:cNvPr id="126" name="组合 125">
                <a:extLst>
                  <a:ext uri="{FF2B5EF4-FFF2-40B4-BE49-F238E27FC236}">
                    <a16:creationId xmlns:a16="http://schemas.microsoft.com/office/drawing/2014/main" id="{DBC10B1D-94C2-4C82-A32A-3E2001555A3B}"/>
                  </a:ext>
                </a:extLst>
              </p:cNvPr>
              <p:cNvGrpSpPr/>
              <p:nvPr/>
            </p:nvGrpSpPr>
            <p:grpSpPr>
              <a:xfrm>
                <a:off x="1520072" y="928838"/>
                <a:ext cx="9388311" cy="2590800"/>
                <a:chOff x="1143000" y="304800"/>
                <a:chExt cx="9388311" cy="2590800"/>
              </a:xfrm>
            </p:grpSpPr>
            <p:sp>
              <p:nvSpPr>
                <p:cNvPr id="131" name="Rectangle 1">
                  <a:extLst>
                    <a:ext uri="{FF2B5EF4-FFF2-40B4-BE49-F238E27FC236}">
                      <a16:creationId xmlns:a16="http://schemas.microsoft.com/office/drawing/2014/main" id="{B0BB8588-0548-4011-B074-AFCC41FC062D}"/>
                    </a:ext>
                  </a:extLst>
                </p:cNvPr>
                <p:cNvSpPr/>
                <p:nvPr/>
              </p:nvSpPr>
              <p:spPr>
                <a:xfrm>
                  <a:off x="3352800" y="304800"/>
                  <a:ext cx="1828800" cy="762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Zdock</a:t>
                  </a:r>
                  <a:endParaRPr lang="en-US" dirty="0"/>
                </a:p>
              </p:txBody>
            </p:sp>
            <p:sp>
              <p:nvSpPr>
                <p:cNvPr id="133" name="Rectangle 2">
                  <a:extLst>
                    <a:ext uri="{FF2B5EF4-FFF2-40B4-BE49-F238E27FC236}">
                      <a16:creationId xmlns:a16="http://schemas.microsoft.com/office/drawing/2014/main" id="{66FAB4D7-4929-4469-BD62-526AC76A7076}"/>
                    </a:ext>
                  </a:extLst>
                </p:cNvPr>
                <p:cNvSpPr/>
                <p:nvPr/>
              </p:nvSpPr>
              <p:spPr>
                <a:xfrm>
                  <a:off x="3352800" y="1219200"/>
                  <a:ext cx="1828800" cy="762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ClusPro</a:t>
                  </a:r>
                  <a:endParaRPr lang="en-US" dirty="0"/>
                </a:p>
              </p:txBody>
            </p:sp>
            <p:sp>
              <p:nvSpPr>
                <p:cNvPr id="135" name="Rectangle 3">
                  <a:extLst>
                    <a:ext uri="{FF2B5EF4-FFF2-40B4-BE49-F238E27FC236}">
                      <a16:creationId xmlns:a16="http://schemas.microsoft.com/office/drawing/2014/main" id="{C2E84A92-3B2E-4447-9C20-1D5C0A1D253F}"/>
                    </a:ext>
                  </a:extLst>
                </p:cNvPr>
                <p:cNvSpPr/>
                <p:nvPr/>
              </p:nvSpPr>
              <p:spPr>
                <a:xfrm>
                  <a:off x="3352800" y="2133600"/>
                  <a:ext cx="1828800" cy="762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PatchDock</a:t>
                  </a:r>
                  <a:endParaRPr lang="en-US" dirty="0"/>
                </a:p>
              </p:txBody>
            </p:sp>
            <p:sp>
              <p:nvSpPr>
                <p:cNvPr id="137" name="Rectangle 5">
                  <a:extLst>
                    <a:ext uri="{FF2B5EF4-FFF2-40B4-BE49-F238E27FC236}">
                      <a16:creationId xmlns:a16="http://schemas.microsoft.com/office/drawing/2014/main" id="{601938DC-9111-4672-8887-A3F19716E4B4}"/>
                    </a:ext>
                  </a:extLst>
                </p:cNvPr>
                <p:cNvSpPr/>
                <p:nvPr/>
              </p:nvSpPr>
              <p:spPr>
                <a:xfrm>
                  <a:off x="6116425" y="1219200"/>
                  <a:ext cx="1828800" cy="7620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FireDock</a:t>
                  </a:r>
                  <a:endParaRPr lang="en-US" dirty="0"/>
                </a:p>
              </p:txBody>
            </p:sp>
            <p:pic>
              <p:nvPicPr>
                <p:cNvPr id="141" name="Picture 2" descr="http://vred.bioinf.uni-sb.de/DFG-protein-protein-docking/DATA/dockingbeispiel.jpg">
                  <a:extLst>
                    <a:ext uri="{FF2B5EF4-FFF2-40B4-BE49-F238E27FC236}">
                      <a16:creationId xmlns:a16="http://schemas.microsoft.com/office/drawing/2014/main" id="{F8A997D4-15EE-4C7D-88D1-795B34B19E9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565" r="61565"/>
                <a:stretch/>
              </p:blipFill>
              <p:spPr bwMode="auto">
                <a:xfrm>
                  <a:off x="1143000" y="304800"/>
                  <a:ext cx="1280578" cy="2590800"/>
                </a:xfrm>
                <a:prstGeom prst="rect">
                  <a:avLst/>
                </a:prstGeom>
                <a:noFill/>
                <a:extLst>
                  <a:ext uri="{909E8E84-426E-40DD-AFC4-6F175D3DCCD1}">
                    <a14:hiddenFill xmlns:a14="http://schemas.microsoft.com/office/drawing/2010/main">
                      <a:solidFill>
                        <a:srgbClr val="FFFFFF"/>
                      </a:solidFill>
                    </a14:hiddenFill>
                  </a:ext>
                </a:extLst>
              </p:spPr>
            </p:pic>
            <p:pic>
              <p:nvPicPr>
                <p:cNvPr id="143" name="Picture 2" descr="http://vred.bioinf.uni-sb.de/DFG-protein-protein-docking/DATA/dockingbeispiel.jpg">
                  <a:extLst>
                    <a:ext uri="{FF2B5EF4-FFF2-40B4-BE49-F238E27FC236}">
                      <a16:creationId xmlns:a16="http://schemas.microsoft.com/office/drawing/2014/main" id="{39D33BA2-5BF7-44B9-9D34-724FFB9A067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7423" t="12716" r="5557" b="15105"/>
                <a:stretch/>
              </p:blipFill>
              <p:spPr bwMode="auto">
                <a:xfrm>
                  <a:off x="8626311" y="401893"/>
                  <a:ext cx="1905000" cy="2396613"/>
                </a:xfrm>
                <a:prstGeom prst="rect">
                  <a:avLst/>
                </a:prstGeom>
                <a:noFill/>
                <a:extLst>
                  <a:ext uri="{909E8E84-426E-40DD-AFC4-6F175D3DCCD1}">
                    <a14:hiddenFill xmlns:a14="http://schemas.microsoft.com/office/drawing/2010/main">
                      <a:solidFill>
                        <a:srgbClr val="FFFFFF"/>
                      </a:solidFill>
                    </a14:hiddenFill>
                  </a:ext>
                </a:extLst>
              </p:spPr>
            </p:pic>
            <p:cxnSp>
              <p:nvCxnSpPr>
                <p:cNvPr id="144" name="Straight Arrow Connector 11">
                  <a:extLst>
                    <a:ext uri="{FF2B5EF4-FFF2-40B4-BE49-F238E27FC236}">
                      <a16:creationId xmlns:a16="http://schemas.microsoft.com/office/drawing/2014/main" id="{1837A68D-D920-4BF7-A789-1B970F01F85C}"/>
                    </a:ext>
                  </a:extLst>
                </p:cNvPr>
                <p:cNvCxnSpPr>
                  <a:stCxn id="141" idx="3"/>
                  <a:endCxn id="131" idx="1"/>
                </p:cNvCxnSpPr>
                <p:nvPr/>
              </p:nvCxnSpPr>
              <p:spPr>
                <a:xfrm flipV="1">
                  <a:off x="2423578" y="685800"/>
                  <a:ext cx="929222" cy="91440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5" name="Straight Arrow Connector 13">
                  <a:extLst>
                    <a:ext uri="{FF2B5EF4-FFF2-40B4-BE49-F238E27FC236}">
                      <a16:creationId xmlns:a16="http://schemas.microsoft.com/office/drawing/2014/main" id="{42E65D1F-EC9F-4F55-8D2F-9A4BC3F8F2C4}"/>
                    </a:ext>
                  </a:extLst>
                </p:cNvPr>
                <p:cNvCxnSpPr>
                  <a:stCxn id="141" idx="3"/>
                  <a:endCxn id="133" idx="1"/>
                </p:cNvCxnSpPr>
                <p:nvPr/>
              </p:nvCxnSpPr>
              <p:spPr>
                <a:xfrm>
                  <a:off x="2423578" y="1600200"/>
                  <a:ext cx="929222"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6" name="Straight Arrow Connector 15">
                  <a:extLst>
                    <a:ext uri="{FF2B5EF4-FFF2-40B4-BE49-F238E27FC236}">
                      <a16:creationId xmlns:a16="http://schemas.microsoft.com/office/drawing/2014/main" id="{34F71B3F-B57E-4AA6-B17B-51FBC8495391}"/>
                    </a:ext>
                  </a:extLst>
                </p:cNvPr>
                <p:cNvCxnSpPr>
                  <a:stCxn id="141" idx="3"/>
                  <a:endCxn id="135" idx="1"/>
                </p:cNvCxnSpPr>
                <p:nvPr/>
              </p:nvCxnSpPr>
              <p:spPr>
                <a:xfrm>
                  <a:off x="2423578" y="1600200"/>
                  <a:ext cx="929222" cy="91440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7" name="Straight Arrow Connector 17">
                  <a:extLst>
                    <a:ext uri="{FF2B5EF4-FFF2-40B4-BE49-F238E27FC236}">
                      <a16:creationId xmlns:a16="http://schemas.microsoft.com/office/drawing/2014/main" id="{685CF2CA-4C23-4129-8465-ED964C1672F8}"/>
                    </a:ext>
                  </a:extLst>
                </p:cNvPr>
                <p:cNvCxnSpPr>
                  <a:stCxn id="131" idx="3"/>
                </p:cNvCxnSpPr>
                <p:nvPr/>
              </p:nvCxnSpPr>
              <p:spPr>
                <a:xfrm>
                  <a:off x="5181600" y="685800"/>
                  <a:ext cx="914400" cy="91440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8" name="Straight Arrow Connector 21">
                  <a:extLst>
                    <a:ext uri="{FF2B5EF4-FFF2-40B4-BE49-F238E27FC236}">
                      <a16:creationId xmlns:a16="http://schemas.microsoft.com/office/drawing/2014/main" id="{D16BF217-781F-48B2-83F1-732032D21EC2}"/>
                    </a:ext>
                  </a:extLst>
                </p:cNvPr>
                <p:cNvCxnSpPr>
                  <a:stCxn id="135" idx="3"/>
                </p:cNvCxnSpPr>
                <p:nvPr/>
              </p:nvCxnSpPr>
              <p:spPr>
                <a:xfrm flipV="1">
                  <a:off x="5181600" y="1600200"/>
                  <a:ext cx="914400" cy="91440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grpSp>
          <p:cxnSp>
            <p:nvCxnSpPr>
              <p:cNvPr id="129" name="Straight Arrow Connector 17">
                <a:extLst>
                  <a:ext uri="{FF2B5EF4-FFF2-40B4-BE49-F238E27FC236}">
                    <a16:creationId xmlns:a16="http://schemas.microsoft.com/office/drawing/2014/main" id="{C9DBC673-EED1-4D7C-8BE0-C6ABEE9FB65D}"/>
                  </a:ext>
                </a:extLst>
              </p:cNvPr>
              <p:cNvCxnSpPr>
                <a:cxnSpLocks/>
                <a:stCxn id="137" idx="3"/>
              </p:cNvCxnSpPr>
              <p:nvPr/>
            </p:nvCxnSpPr>
            <p:spPr>
              <a:xfrm flipV="1">
                <a:off x="8322297" y="2224237"/>
                <a:ext cx="681086" cy="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4067302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randombar(horizontal)">
                                      <p:cBhvr>
                                        <p:cTn id="7"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60FCA6E-0894-46CD-BD49-5955A51E008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31955" y="5346696"/>
            <a:ext cx="5360045" cy="1511304"/>
          </a:xfrm>
          <a:custGeom>
            <a:avLst/>
            <a:gdLst>
              <a:gd name="connsiteX0" fmla="*/ 4545473 w 5360045"/>
              <a:gd name="connsiteY0" fmla="*/ 0 h 1511304"/>
              <a:gd name="connsiteX1" fmla="*/ 5360045 w 5360045"/>
              <a:gd name="connsiteY1" fmla="*/ 0 h 1511304"/>
              <a:gd name="connsiteX2" fmla="*/ 5360045 w 5360045"/>
              <a:gd name="connsiteY2" fmla="*/ 1046730 h 1511304"/>
              <a:gd name="connsiteX3" fmla="*/ 5360045 w 5360045"/>
              <a:gd name="connsiteY3" fmla="*/ 1508760 h 1511304"/>
              <a:gd name="connsiteX4" fmla="*/ 5360045 w 5360045"/>
              <a:gd name="connsiteY4" fmla="*/ 1511304 h 1511304"/>
              <a:gd name="connsiteX5" fmla="*/ 4545474 w 5360045"/>
              <a:gd name="connsiteY5" fmla="*/ 1511304 h 1511304"/>
              <a:gd name="connsiteX6" fmla="*/ 2525897 w 5360045"/>
              <a:gd name="connsiteY6" fmla="*/ 1511304 h 1511304"/>
              <a:gd name="connsiteX7" fmla="*/ 0 w 5360045"/>
              <a:gd name="connsiteY7" fmla="*/ 1511304 h 1511304"/>
              <a:gd name="connsiteX8" fmla="*/ 697617 w 5360045"/>
              <a:gd name="connsiteY8" fmla="*/ 3 h 1511304"/>
              <a:gd name="connsiteX9" fmla="*/ 4545473 w 5360045"/>
              <a:gd name="connsiteY9"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0045" h="1511304">
                <a:moveTo>
                  <a:pt x="4545473" y="0"/>
                </a:moveTo>
                <a:lnTo>
                  <a:pt x="5360045" y="0"/>
                </a:lnTo>
                <a:lnTo>
                  <a:pt x="5360045" y="1046730"/>
                </a:lnTo>
                <a:lnTo>
                  <a:pt x="5360045" y="1508760"/>
                </a:lnTo>
                <a:lnTo>
                  <a:pt x="5360045" y="1511304"/>
                </a:lnTo>
                <a:lnTo>
                  <a:pt x="4545474" y="1511304"/>
                </a:lnTo>
                <a:lnTo>
                  <a:pt x="2525897" y="1511304"/>
                </a:lnTo>
                <a:lnTo>
                  <a:pt x="0" y="1511304"/>
                </a:lnTo>
                <a:lnTo>
                  <a:pt x="697617" y="3"/>
                </a:lnTo>
                <a:lnTo>
                  <a:pt x="4545473" y="3"/>
                </a:lnTo>
                <a:close/>
              </a:path>
            </a:pathLst>
          </a:custGeom>
          <a:solidFill>
            <a:srgbClr val="404040">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E78C6E4B-A1F1-4B6C-97EC-BE997495D6A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46694"/>
            <a:ext cx="7346605" cy="1511306"/>
          </a:xfrm>
          <a:custGeom>
            <a:avLst/>
            <a:gdLst>
              <a:gd name="connsiteX0" fmla="*/ 0 w 7346605"/>
              <a:gd name="connsiteY0" fmla="*/ 0 h 1511306"/>
              <a:gd name="connsiteX1" fmla="*/ 239486 w 7346605"/>
              <a:gd name="connsiteY1" fmla="*/ 0 h 1511306"/>
              <a:gd name="connsiteX2" fmla="*/ 1209568 w 7346605"/>
              <a:gd name="connsiteY2" fmla="*/ 0 h 1511306"/>
              <a:gd name="connsiteX3" fmla="*/ 2405743 w 7346605"/>
              <a:gd name="connsiteY3" fmla="*/ 0 h 1511306"/>
              <a:gd name="connsiteX4" fmla="*/ 2405743 w 7346605"/>
              <a:gd name="connsiteY4" fmla="*/ 2544 h 1511306"/>
              <a:gd name="connsiteX5" fmla="*/ 2801131 w 7346605"/>
              <a:gd name="connsiteY5" fmla="*/ 2544 h 1511306"/>
              <a:gd name="connsiteX6" fmla="*/ 2801131 w 7346605"/>
              <a:gd name="connsiteY6" fmla="*/ 0 h 1511306"/>
              <a:gd name="connsiteX7" fmla="*/ 7346605 w 7346605"/>
              <a:gd name="connsiteY7" fmla="*/ 0 h 1511306"/>
              <a:gd name="connsiteX8" fmla="*/ 6648988 w 7346605"/>
              <a:gd name="connsiteY8" fmla="*/ 1511301 h 1511306"/>
              <a:gd name="connsiteX9" fmla="*/ 2801132 w 7346605"/>
              <a:gd name="connsiteY9" fmla="*/ 1511301 h 1511306"/>
              <a:gd name="connsiteX10" fmla="*/ 2801132 w 7346605"/>
              <a:gd name="connsiteY10" fmla="*/ 1511304 h 1511306"/>
              <a:gd name="connsiteX11" fmla="*/ 2405743 w 7346605"/>
              <a:gd name="connsiteY11" fmla="*/ 1511304 h 1511306"/>
              <a:gd name="connsiteX12" fmla="*/ 2405743 w 7346605"/>
              <a:gd name="connsiteY12" fmla="*/ 1511306 h 1511306"/>
              <a:gd name="connsiteX13" fmla="*/ 1333411 w 7346605"/>
              <a:gd name="connsiteY13" fmla="*/ 1511306 h 1511306"/>
              <a:gd name="connsiteX14" fmla="*/ 1219208 w 7346605"/>
              <a:gd name="connsiteY14" fmla="*/ 1511306 h 1511306"/>
              <a:gd name="connsiteX15" fmla="*/ 1209568 w 7346605"/>
              <a:gd name="connsiteY15" fmla="*/ 1511306 h 1511306"/>
              <a:gd name="connsiteX16" fmla="*/ 239486 w 7346605"/>
              <a:gd name="connsiteY16" fmla="*/ 1511306 h 1511306"/>
              <a:gd name="connsiteX17" fmla="*/ 0 w 7346605"/>
              <a:gd name="connsiteY17" fmla="*/ 1511306 h 15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6605" h="1511306">
                <a:moveTo>
                  <a:pt x="0" y="0"/>
                </a:moveTo>
                <a:lnTo>
                  <a:pt x="239486" y="0"/>
                </a:lnTo>
                <a:lnTo>
                  <a:pt x="1209568" y="0"/>
                </a:lnTo>
                <a:lnTo>
                  <a:pt x="2405743" y="0"/>
                </a:lnTo>
                <a:lnTo>
                  <a:pt x="2405743" y="2544"/>
                </a:lnTo>
                <a:lnTo>
                  <a:pt x="2801131" y="2544"/>
                </a:lnTo>
                <a:lnTo>
                  <a:pt x="2801131" y="0"/>
                </a:lnTo>
                <a:lnTo>
                  <a:pt x="7346605" y="0"/>
                </a:lnTo>
                <a:lnTo>
                  <a:pt x="6648988" y="1511301"/>
                </a:lnTo>
                <a:lnTo>
                  <a:pt x="2801132" y="1511301"/>
                </a:lnTo>
                <a:lnTo>
                  <a:pt x="2801132" y="1511304"/>
                </a:lnTo>
                <a:lnTo>
                  <a:pt x="2405743" y="1511304"/>
                </a:lnTo>
                <a:lnTo>
                  <a:pt x="2405743" y="1511306"/>
                </a:lnTo>
                <a:lnTo>
                  <a:pt x="1333411" y="1511306"/>
                </a:lnTo>
                <a:lnTo>
                  <a:pt x="1219208" y="1511306"/>
                </a:lnTo>
                <a:lnTo>
                  <a:pt x="1209568" y="1511306"/>
                </a:lnTo>
                <a:lnTo>
                  <a:pt x="239486" y="1511306"/>
                </a:lnTo>
                <a:lnTo>
                  <a:pt x="0" y="1511306"/>
                </a:lnTo>
                <a:close/>
              </a:path>
            </a:pathLst>
          </a:cu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pic>
        <p:nvPicPr>
          <p:cNvPr id="4" name="图片 3">
            <a:extLst>
              <a:ext uri="{FF2B5EF4-FFF2-40B4-BE49-F238E27FC236}">
                <a16:creationId xmlns:a16="http://schemas.microsoft.com/office/drawing/2014/main" id="{B2ACDB2F-D60C-4671-B0B0-0FA6B37938D4}"/>
              </a:ext>
            </a:extLst>
          </p:cNvPr>
          <p:cNvPicPr>
            <a:picLocks noChangeAspect="1"/>
          </p:cNvPicPr>
          <p:nvPr/>
        </p:nvPicPr>
        <p:blipFill>
          <a:blip r:embed="rId2"/>
          <a:stretch>
            <a:fillRect/>
          </a:stretch>
        </p:blipFill>
        <p:spPr>
          <a:xfrm>
            <a:off x="0" y="2214800"/>
            <a:ext cx="11959221" cy="2900109"/>
          </a:xfrm>
          <a:prstGeom prst="rect">
            <a:avLst/>
          </a:prstGeom>
        </p:spPr>
      </p:pic>
      <p:sp>
        <p:nvSpPr>
          <p:cNvPr id="2" name="标题 1">
            <a:extLst>
              <a:ext uri="{FF2B5EF4-FFF2-40B4-BE49-F238E27FC236}">
                <a16:creationId xmlns:a16="http://schemas.microsoft.com/office/drawing/2014/main" id="{87DA8537-485B-438F-ABC9-7F6C2E34ACB7}"/>
              </a:ext>
            </a:extLst>
          </p:cNvPr>
          <p:cNvSpPr>
            <a:spLocks noGrp="1"/>
          </p:cNvSpPr>
          <p:nvPr>
            <p:ph type="title"/>
          </p:nvPr>
        </p:nvSpPr>
        <p:spPr>
          <a:xfrm>
            <a:off x="950121" y="5529884"/>
            <a:ext cx="5693783" cy="1096331"/>
          </a:xfrm>
        </p:spPr>
        <p:txBody>
          <a:bodyPr>
            <a:normAutofit/>
          </a:bodyPr>
          <a:lstStyle/>
          <a:p>
            <a:r>
              <a:rPr lang="en-US" altLang="zh-CN" sz="4000">
                <a:solidFill>
                  <a:srgbClr val="303030"/>
                </a:solidFill>
              </a:rPr>
              <a:t>FireDock</a:t>
            </a:r>
            <a:endParaRPr lang="zh-CN" altLang="en-US" sz="4000">
              <a:solidFill>
                <a:srgbClr val="303030"/>
              </a:solidFill>
            </a:endParaRPr>
          </a:p>
        </p:txBody>
      </p:sp>
      <p:sp>
        <p:nvSpPr>
          <p:cNvPr id="3" name="内容占位符 2">
            <a:extLst>
              <a:ext uri="{FF2B5EF4-FFF2-40B4-BE49-F238E27FC236}">
                <a16:creationId xmlns:a16="http://schemas.microsoft.com/office/drawing/2014/main" id="{0ECC0F13-2575-4681-A42D-E531CB20B80F}"/>
              </a:ext>
            </a:extLst>
          </p:cNvPr>
          <p:cNvSpPr>
            <a:spLocks noGrp="1"/>
          </p:cNvSpPr>
          <p:nvPr>
            <p:ph idx="1"/>
          </p:nvPr>
        </p:nvSpPr>
        <p:spPr>
          <a:xfrm>
            <a:off x="4071225" y="231785"/>
            <a:ext cx="5145357" cy="2496197"/>
          </a:xfrm>
        </p:spPr>
        <p:txBody>
          <a:bodyPr anchor="ctr">
            <a:normAutofit/>
          </a:bodyPr>
          <a:lstStyle/>
          <a:p>
            <a:r>
              <a:rPr lang="en-US" altLang="zh-CN" sz="2000"/>
              <a:t>Web Server</a:t>
            </a:r>
          </a:p>
          <a:p>
            <a:r>
              <a:rPr lang="en-US" altLang="zh-CN" sz="2000"/>
              <a:t>An efficient method for refinement and re-scoring of rigid-body protein-protein docking solutions.</a:t>
            </a:r>
            <a:endParaRPr lang="zh-CN" altLang="en-US" sz="2000" dirty="0"/>
          </a:p>
        </p:txBody>
      </p:sp>
    </p:spTree>
    <p:extLst>
      <p:ext uri="{BB962C8B-B14F-4D97-AF65-F5344CB8AC3E}">
        <p14:creationId xmlns:p14="http://schemas.microsoft.com/office/powerpoint/2010/main" val="39428213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CDEE3755-23D9-4877-9AEA-6B9567EB8623}"/>
              </a:ext>
            </a:extLst>
          </p:cNvPr>
          <p:cNvSpPr>
            <a:spLocks noGrp="1"/>
          </p:cNvSpPr>
          <p:nvPr>
            <p:ph type="title"/>
          </p:nvPr>
        </p:nvSpPr>
        <p:spPr>
          <a:xfrm>
            <a:off x="838199" y="4525347"/>
            <a:ext cx="6801321" cy="1737360"/>
          </a:xfrm>
        </p:spPr>
        <p:txBody>
          <a:bodyPr vert="horz" lIns="91440" tIns="45720" rIns="91440" bIns="45720" rtlCol="0" anchor="ctr">
            <a:normAutofit/>
          </a:bodyPr>
          <a:lstStyle/>
          <a:p>
            <a:pPr algn="r"/>
            <a:r>
              <a:rPr lang="en-US" sz="6000" kern="1200">
                <a:solidFill>
                  <a:schemeClr val="tx1"/>
                </a:solidFill>
                <a:latin typeface="+mj-lt"/>
                <a:ea typeface="+mj-ea"/>
                <a:cs typeface="+mj-cs"/>
              </a:rPr>
              <a:t>Visualization</a:t>
            </a:r>
          </a:p>
        </p:txBody>
      </p:sp>
      <p:sp>
        <p:nvSpPr>
          <p:cNvPr id="5" name="Content Placeholder 2">
            <a:extLst>
              <a:ext uri="{FF2B5EF4-FFF2-40B4-BE49-F238E27FC236}">
                <a16:creationId xmlns:a16="http://schemas.microsoft.com/office/drawing/2014/main" id="{7E4313D3-897E-4800-ABEC-3D3C01D79DFD}"/>
              </a:ext>
            </a:extLst>
          </p:cNvPr>
          <p:cNvSpPr>
            <a:spLocks noGrp="1"/>
          </p:cNvSpPr>
          <p:nvPr>
            <p:ph idx="1"/>
          </p:nvPr>
        </p:nvSpPr>
        <p:spPr>
          <a:xfrm>
            <a:off x="8134866" y="4916513"/>
            <a:ext cx="2414379" cy="1084217"/>
          </a:xfrm>
        </p:spPr>
        <p:txBody>
          <a:bodyPr vert="horz" lIns="91440" tIns="45720" rIns="91440" bIns="45720" rtlCol="0" anchor="ctr">
            <a:normAutofit/>
          </a:bodyPr>
          <a:lstStyle/>
          <a:p>
            <a:pPr marL="0" indent="0">
              <a:buNone/>
            </a:pPr>
            <a:r>
              <a:rPr lang="en-US" sz="4400" kern="1200" dirty="0">
                <a:solidFill>
                  <a:schemeClr val="tx1"/>
                </a:solidFill>
                <a:latin typeface="+mn-lt"/>
                <a:ea typeface="+mn-ea"/>
                <a:cs typeface="+mn-cs"/>
              </a:rPr>
              <a:t>Chimera</a:t>
            </a:r>
          </a:p>
        </p:txBody>
      </p:sp>
    </p:spTree>
    <p:extLst>
      <p:ext uri="{BB962C8B-B14F-4D97-AF65-F5344CB8AC3E}">
        <p14:creationId xmlns:p14="http://schemas.microsoft.com/office/powerpoint/2010/main" val="30086758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186B68C-84BC-4A6E-99D1-EE87483C134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8949" y="450221"/>
            <a:ext cx="2115455" cy="1898903"/>
          </a:xfrm>
          <a:prstGeom prst="rect">
            <a:avLst/>
          </a:prstGeom>
          <a:solidFill>
            <a:srgbClr val="4279D7"/>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5" name="Rectangle 34">
            <a:extLst>
              <a:ext uri="{FF2B5EF4-FFF2-40B4-BE49-F238E27FC236}">
                <a16:creationId xmlns:a16="http://schemas.microsoft.com/office/drawing/2014/main" id="{1C091803-41C2-48E0-9228-5148460C747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1418" y="450221"/>
            <a:ext cx="4421661" cy="5948858"/>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85000"/>
                </a:schemeClr>
              </a:solidFill>
            </a:endParaRPr>
          </a:p>
        </p:txBody>
      </p:sp>
      <p:sp>
        <p:nvSpPr>
          <p:cNvPr id="37" name="Rectangle 36">
            <a:extLst>
              <a:ext uri="{FF2B5EF4-FFF2-40B4-BE49-F238E27FC236}">
                <a16:creationId xmlns:a16="http://schemas.microsoft.com/office/drawing/2014/main" id="{6166C6D1-23AC-49C4-BA07-238E4E9F8CE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4402377"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9" name="Rectangle 38">
            <a:extLst>
              <a:ext uri="{FF2B5EF4-FFF2-40B4-BE49-F238E27FC236}">
                <a16:creationId xmlns:a16="http://schemas.microsoft.com/office/drawing/2014/main" id="{B775CD93-9DF2-48CB-9F57-1BCA9A46C7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1" y="4521269"/>
            <a:ext cx="6697525" cy="1877811"/>
          </a:xfrm>
          <a:prstGeom prst="rect">
            <a:avLst/>
          </a:prstGeom>
          <a:solidFill>
            <a:srgbClr val="3E4757"/>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27" name="Graphic 26">
            <a:extLst>
              <a:ext uri="{FF2B5EF4-FFF2-40B4-BE49-F238E27FC236}">
                <a16:creationId xmlns:a16="http://schemas.microsoft.com/office/drawing/2014/main" id="{F7E04D29-9ED4-406C-8A38-6B939A5E5B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43078" y="2576514"/>
            <a:ext cx="1705848" cy="1705848"/>
          </a:xfrm>
          <a:prstGeom prst="rect">
            <a:avLst/>
          </a:prstGeom>
        </p:spPr>
      </p:pic>
      <p:sp>
        <p:nvSpPr>
          <p:cNvPr id="4" name="Title 1">
            <a:extLst>
              <a:ext uri="{FF2B5EF4-FFF2-40B4-BE49-F238E27FC236}">
                <a16:creationId xmlns:a16="http://schemas.microsoft.com/office/drawing/2014/main" id="{5EB01410-E457-4785-BA49-4AB45734E386}"/>
              </a:ext>
            </a:extLst>
          </p:cNvPr>
          <p:cNvSpPr>
            <a:spLocks noGrp="1"/>
          </p:cNvSpPr>
          <p:nvPr>
            <p:ph type="title"/>
          </p:nvPr>
        </p:nvSpPr>
        <p:spPr>
          <a:xfrm>
            <a:off x="774700" y="762000"/>
            <a:ext cx="3759200" cy="3340100"/>
          </a:xfrm>
        </p:spPr>
        <p:txBody>
          <a:bodyPr>
            <a:normAutofit/>
          </a:bodyPr>
          <a:lstStyle/>
          <a:p>
            <a:r>
              <a:rPr lang="en-US" sz="3400">
                <a:solidFill>
                  <a:srgbClr val="FFFFFF"/>
                </a:solidFill>
              </a:rPr>
              <a:t>Results&amp;Evaluation</a:t>
            </a:r>
          </a:p>
        </p:txBody>
      </p:sp>
      <p:sp>
        <p:nvSpPr>
          <p:cNvPr id="23" name="Content Placeholder 2">
            <a:extLst>
              <a:ext uri="{FF2B5EF4-FFF2-40B4-BE49-F238E27FC236}">
                <a16:creationId xmlns:a16="http://schemas.microsoft.com/office/drawing/2014/main" id="{CD5EBB09-4A32-45DE-95CE-1106B71C72C2}"/>
              </a:ext>
            </a:extLst>
          </p:cNvPr>
          <p:cNvSpPr>
            <a:spLocks noGrp="1"/>
          </p:cNvSpPr>
          <p:nvPr>
            <p:ph idx="1"/>
          </p:nvPr>
        </p:nvSpPr>
        <p:spPr>
          <a:xfrm>
            <a:off x="7658102" y="795548"/>
            <a:ext cx="3927093" cy="5275603"/>
          </a:xfrm>
        </p:spPr>
        <p:txBody>
          <a:bodyPr anchor="ctr">
            <a:normAutofit/>
          </a:bodyPr>
          <a:lstStyle/>
          <a:p>
            <a:r>
              <a:rPr lang="en-US" sz="2000" dirty="0"/>
              <a:t>Top 10 predictions of each tool</a:t>
            </a:r>
          </a:p>
          <a:p>
            <a:r>
              <a:rPr lang="en-US" sz="2000" dirty="0"/>
              <a:t>RMSD &amp; TM-Score</a:t>
            </a:r>
          </a:p>
          <a:p>
            <a:r>
              <a:rPr lang="en-US" sz="2000" dirty="0"/>
              <a:t>Interface of docking </a:t>
            </a:r>
            <a:r>
              <a:rPr lang="en-US" altLang="zh-CN" sz="2000" dirty="0"/>
              <a:t>part</a:t>
            </a:r>
            <a:endParaRPr lang="en-US" sz="2000" dirty="0"/>
          </a:p>
        </p:txBody>
      </p:sp>
    </p:spTree>
    <p:extLst>
      <p:ext uri="{BB962C8B-B14F-4D97-AF65-F5344CB8AC3E}">
        <p14:creationId xmlns:p14="http://schemas.microsoft.com/office/powerpoint/2010/main" val="974738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765F4110-C0FC-4D61-ACD2-A7C950EAE90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11">
            <a:extLst>
              <a:ext uri="{FF2B5EF4-FFF2-40B4-BE49-F238E27FC236}">
                <a16:creationId xmlns:a16="http://schemas.microsoft.com/office/drawing/2014/main" id="{CC94CBDB-A76C-499E-95AB-C0A049E315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0F627F76-361A-4473-928A-8E75F9E069C3}"/>
              </a:ext>
            </a:extLst>
          </p:cNvPr>
          <p:cNvPicPr>
            <a:picLocks noChangeAspect="1"/>
          </p:cNvPicPr>
          <p:nvPr/>
        </p:nvPicPr>
        <p:blipFill rotWithShape="1">
          <a:blip r:embed="rId2"/>
          <a:srcRect l="16436" r="17433" b="-1"/>
          <a:stretch/>
        </p:blipFill>
        <p:spPr>
          <a:xfrm>
            <a:off x="317635" y="321733"/>
            <a:ext cx="4160452" cy="6214534"/>
          </a:xfrm>
          <a:prstGeom prst="rect">
            <a:avLst/>
          </a:prstGeom>
        </p:spPr>
      </p:pic>
      <p:sp>
        <p:nvSpPr>
          <p:cNvPr id="2" name="标题 1">
            <a:extLst>
              <a:ext uri="{FF2B5EF4-FFF2-40B4-BE49-F238E27FC236}">
                <a16:creationId xmlns:a16="http://schemas.microsoft.com/office/drawing/2014/main" id="{BAB5948B-B8C9-4D00-A76B-3D7CEBA28E20}"/>
              </a:ext>
            </a:extLst>
          </p:cNvPr>
          <p:cNvSpPr>
            <a:spLocks noGrp="1"/>
          </p:cNvSpPr>
          <p:nvPr>
            <p:ph type="title"/>
          </p:nvPr>
        </p:nvSpPr>
        <p:spPr>
          <a:xfrm>
            <a:off x="5021821" y="3812954"/>
            <a:ext cx="6465287" cy="1516014"/>
          </a:xfrm>
        </p:spPr>
        <p:txBody>
          <a:bodyPr vert="horz" lIns="91440" tIns="45720" rIns="91440" bIns="45720" rtlCol="0" anchor="b">
            <a:normAutofit/>
          </a:bodyPr>
          <a:lstStyle/>
          <a:p>
            <a:r>
              <a:rPr lang="en-US" altLang="zh-CN" sz="4800" kern="1200" dirty="0">
                <a:solidFill>
                  <a:srgbClr val="FFFFFF"/>
                </a:solidFill>
                <a:latin typeface="+mj-lt"/>
                <a:ea typeface="+mj-ea"/>
                <a:cs typeface="+mj-cs"/>
              </a:rPr>
              <a:t>T116</a:t>
            </a:r>
          </a:p>
        </p:txBody>
      </p:sp>
      <p:sp>
        <p:nvSpPr>
          <p:cNvPr id="3" name="内容占位符 2">
            <a:extLst>
              <a:ext uri="{FF2B5EF4-FFF2-40B4-BE49-F238E27FC236}">
                <a16:creationId xmlns:a16="http://schemas.microsoft.com/office/drawing/2014/main" id="{E8368885-752D-4D63-8351-DEC69A358854}"/>
              </a:ext>
            </a:extLst>
          </p:cNvPr>
          <p:cNvSpPr>
            <a:spLocks noGrp="1"/>
          </p:cNvSpPr>
          <p:nvPr>
            <p:ph idx="1"/>
          </p:nvPr>
        </p:nvSpPr>
        <p:spPr>
          <a:xfrm>
            <a:off x="5021821" y="5550568"/>
            <a:ext cx="6465286" cy="602551"/>
          </a:xfrm>
        </p:spPr>
        <p:txBody>
          <a:bodyPr vert="horz" lIns="91440" tIns="45720" rIns="91440" bIns="45720" rtlCol="0">
            <a:normAutofit/>
          </a:bodyPr>
          <a:lstStyle/>
          <a:p>
            <a:pPr marL="0" indent="0">
              <a:buNone/>
            </a:pPr>
            <a:r>
              <a:rPr lang="en-US" altLang="zh-CN" sz="2000" kern="1200" dirty="0">
                <a:solidFill>
                  <a:schemeClr val="bg1"/>
                </a:solidFill>
                <a:latin typeface="+mn-lt"/>
                <a:ea typeface="+mn-ea"/>
                <a:cs typeface="+mn-cs"/>
              </a:rPr>
              <a:t>Results of </a:t>
            </a:r>
            <a:r>
              <a:rPr lang="en-US" altLang="zh-CN" sz="2000" kern="1200" dirty="0" err="1">
                <a:solidFill>
                  <a:schemeClr val="bg1"/>
                </a:solidFill>
                <a:latin typeface="+mn-lt"/>
                <a:ea typeface="+mn-ea"/>
                <a:cs typeface="+mn-cs"/>
              </a:rPr>
              <a:t>Zdock</a:t>
            </a:r>
            <a:endParaRPr lang="en-US" altLang="zh-CN" sz="2000" kern="1200" dirty="0">
              <a:solidFill>
                <a:schemeClr val="bg1"/>
              </a:solidFill>
              <a:latin typeface="+mn-lt"/>
              <a:ea typeface="+mn-ea"/>
              <a:cs typeface="+mn-cs"/>
            </a:endParaRPr>
          </a:p>
        </p:txBody>
      </p:sp>
      <p:pic>
        <p:nvPicPr>
          <p:cNvPr id="11" name="图片 10">
            <a:extLst>
              <a:ext uri="{FF2B5EF4-FFF2-40B4-BE49-F238E27FC236}">
                <a16:creationId xmlns:a16="http://schemas.microsoft.com/office/drawing/2014/main" id="{C844C2E0-4860-4F5C-ACEF-AB87981E1420}"/>
              </a:ext>
            </a:extLst>
          </p:cNvPr>
          <p:cNvPicPr>
            <a:picLocks noChangeAspect="1"/>
          </p:cNvPicPr>
          <p:nvPr/>
        </p:nvPicPr>
        <p:blipFill>
          <a:blip r:embed="rId3"/>
          <a:stretch>
            <a:fillRect/>
          </a:stretch>
        </p:blipFill>
        <p:spPr>
          <a:xfrm>
            <a:off x="4954649" y="297829"/>
            <a:ext cx="6919716" cy="3131171"/>
          </a:xfrm>
          <a:prstGeom prst="rect">
            <a:avLst/>
          </a:prstGeom>
        </p:spPr>
      </p:pic>
      <p:graphicFrame>
        <p:nvGraphicFramePr>
          <p:cNvPr id="4" name="表格 3">
            <a:extLst>
              <a:ext uri="{FF2B5EF4-FFF2-40B4-BE49-F238E27FC236}">
                <a16:creationId xmlns:a16="http://schemas.microsoft.com/office/drawing/2014/main" id="{2B5D91B6-B72D-4F06-894E-B3F243942FB7}"/>
              </a:ext>
            </a:extLst>
          </p:cNvPr>
          <p:cNvGraphicFramePr>
            <a:graphicFrameLocks noGrp="1"/>
          </p:cNvGraphicFramePr>
          <p:nvPr>
            <p:extLst>
              <p:ext uri="{D42A27DB-BD31-4B8C-83A1-F6EECF244321}">
                <p14:modId xmlns:p14="http://schemas.microsoft.com/office/powerpoint/2010/main" val="2087220697"/>
              </p:ext>
            </p:extLst>
          </p:nvPr>
        </p:nvGraphicFramePr>
        <p:xfrm>
          <a:off x="7130423" y="4205201"/>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401237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7E7C77BC-7138-40B1-A15B-20F57A494629}"/>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B146403-F3D6-484B-B2ED-97F9565D037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5ABA7E13-8FF0-46D1-99E0-30445533C42D}"/>
              </a:ext>
            </a:extLst>
          </p:cNvPr>
          <p:cNvPicPr>
            <a:picLocks noChangeAspect="1"/>
          </p:cNvPicPr>
          <p:nvPr/>
        </p:nvPicPr>
        <p:blipFill>
          <a:blip r:embed="rId2"/>
          <a:stretch>
            <a:fillRect/>
          </a:stretch>
        </p:blipFill>
        <p:spPr>
          <a:xfrm>
            <a:off x="2373398" y="307731"/>
            <a:ext cx="1349201" cy="3997637"/>
          </a:xfrm>
          <a:prstGeom prst="rect">
            <a:avLst/>
          </a:prstGeom>
        </p:spPr>
      </p:pic>
      <p:pic>
        <p:nvPicPr>
          <p:cNvPr id="5" name="图片 4">
            <a:extLst>
              <a:ext uri="{FF2B5EF4-FFF2-40B4-BE49-F238E27FC236}">
                <a16:creationId xmlns:a16="http://schemas.microsoft.com/office/drawing/2014/main" id="{4842BCF9-921E-4EEA-8F59-E3316693AEF3}"/>
              </a:ext>
            </a:extLst>
          </p:cNvPr>
          <p:cNvPicPr>
            <a:picLocks noChangeAspect="1"/>
          </p:cNvPicPr>
          <p:nvPr/>
        </p:nvPicPr>
        <p:blipFill>
          <a:blip r:embed="rId3"/>
          <a:stretch>
            <a:fillRect/>
          </a:stretch>
        </p:blipFill>
        <p:spPr>
          <a:xfrm>
            <a:off x="7240127" y="307731"/>
            <a:ext cx="3807749" cy="3997637"/>
          </a:xfrm>
          <a:prstGeom prst="rect">
            <a:avLst/>
          </a:prstGeom>
        </p:spPr>
      </p:pic>
      <p:sp>
        <p:nvSpPr>
          <p:cNvPr id="2" name="标题 1">
            <a:extLst>
              <a:ext uri="{FF2B5EF4-FFF2-40B4-BE49-F238E27FC236}">
                <a16:creationId xmlns:a16="http://schemas.microsoft.com/office/drawing/2014/main" id="{1C58902F-5752-404D-907D-61D96C86E73A}"/>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altLang="zh-CN" sz="5400">
                <a:solidFill>
                  <a:srgbClr val="FFFFFF"/>
                </a:solidFill>
              </a:rPr>
              <a:t>T116</a:t>
            </a:r>
          </a:p>
        </p:txBody>
      </p:sp>
      <p:sp>
        <p:nvSpPr>
          <p:cNvPr id="3" name="内容占位符 2">
            <a:extLst>
              <a:ext uri="{FF2B5EF4-FFF2-40B4-BE49-F238E27FC236}">
                <a16:creationId xmlns:a16="http://schemas.microsoft.com/office/drawing/2014/main" id="{50D920FF-8AEB-4B17-9CAD-5CAB9A990616}"/>
              </a:ext>
            </a:extLst>
          </p:cNvPr>
          <p:cNvSpPr>
            <a:spLocks noGrp="1"/>
          </p:cNvSpPr>
          <p:nvPr>
            <p:ph idx="1"/>
          </p:nvPr>
        </p:nvSpPr>
        <p:spPr>
          <a:xfrm>
            <a:off x="1524000" y="5805262"/>
            <a:ext cx="9144000" cy="420001"/>
          </a:xfrm>
        </p:spPr>
        <p:txBody>
          <a:bodyPr vert="horz" lIns="91440" tIns="45720" rIns="91440" bIns="45720" rtlCol="0">
            <a:normAutofit/>
          </a:bodyPr>
          <a:lstStyle/>
          <a:p>
            <a:pPr marL="0" indent="0" algn="ctr">
              <a:buNone/>
            </a:pPr>
            <a:r>
              <a:rPr lang="en-US" altLang="zh-CN" sz="2000" dirty="0">
                <a:solidFill>
                  <a:schemeClr val="bg1"/>
                </a:solidFill>
              </a:rPr>
              <a:t>Results of </a:t>
            </a:r>
            <a:r>
              <a:rPr lang="en-US" altLang="zh-CN" sz="2000" dirty="0" err="1">
                <a:solidFill>
                  <a:schemeClr val="bg1"/>
                </a:solidFill>
              </a:rPr>
              <a:t>ClusPro</a:t>
            </a:r>
            <a:endParaRPr lang="en-US" altLang="zh-CN" sz="2000" dirty="0">
              <a:solidFill>
                <a:schemeClr val="bg1"/>
              </a:solidFill>
            </a:endParaRPr>
          </a:p>
        </p:txBody>
      </p:sp>
      <p:graphicFrame>
        <p:nvGraphicFramePr>
          <p:cNvPr id="9" name="表格 8">
            <a:extLst>
              <a:ext uri="{FF2B5EF4-FFF2-40B4-BE49-F238E27FC236}">
                <a16:creationId xmlns:a16="http://schemas.microsoft.com/office/drawing/2014/main" id="{E6B7CF18-C9C6-4B37-A38F-E68A6D4A61B6}"/>
              </a:ext>
            </a:extLst>
          </p:cNvPr>
          <p:cNvGraphicFramePr>
            <a:graphicFrameLocks noGrp="1"/>
          </p:cNvGraphicFramePr>
          <p:nvPr>
            <p:extLst>
              <p:ext uri="{D42A27DB-BD31-4B8C-83A1-F6EECF244321}">
                <p14:modId xmlns:p14="http://schemas.microsoft.com/office/powerpoint/2010/main" val="3730347765"/>
              </p:ext>
            </p:extLst>
          </p:nvPr>
        </p:nvGraphicFramePr>
        <p:xfrm>
          <a:off x="3917658" y="3808092"/>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3145102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765F4110-C0FC-4D61-ACD2-A7C950EAE90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11">
            <a:extLst>
              <a:ext uri="{FF2B5EF4-FFF2-40B4-BE49-F238E27FC236}">
                <a16:creationId xmlns:a16="http://schemas.microsoft.com/office/drawing/2014/main" id="{CC94CBDB-A76C-499E-95AB-C0A049E315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BAB5948B-B8C9-4D00-A76B-3D7CEBA28E20}"/>
              </a:ext>
            </a:extLst>
          </p:cNvPr>
          <p:cNvSpPr>
            <a:spLocks noGrp="1"/>
          </p:cNvSpPr>
          <p:nvPr>
            <p:ph type="title"/>
          </p:nvPr>
        </p:nvSpPr>
        <p:spPr>
          <a:xfrm>
            <a:off x="5021821" y="3812954"/>
            <a:ext cx="6465287" cy="1516014"/>
          </a:xfrm>
        </p:spPr>
        <p:txBody>
          <a:bodyPr vert="horz" lIns="91440" tIns="45720" rIns="91440" bIns="45720" rtlCol="0" anchor="b">
            <a:normAutofit/>
          </a:bodyPr>
          <a:lstStyle/>
          <a:p>
            <a:r>
              <a:rPr lang="en-US" altLang="zh-CN" sz="4800" kern="1200" dirty="0">
                <a:solidFill>
                  <a:srgbClr val="FFFFFF"/>
                </a:solidFill>
                <a:latin typeface="+mj-lt"/>
                <a:ea typeface="+mj-ea"/>
                <a:cs typeface="+mj-cs"/>
              </a:rPr>
              <a:t>T116</a:t>
            </a:r>
          </a:p>
        </p:txBody>
      </p:sp>
      <p:sp>
        <p:nvSpPr>
          <p:cNvPr id="3" name="内容占位符 2">
            <a:extLst>
              <a:ext uri="{FF2B5EF4-FFF2-40B4-BE49-F238E27FC236}">
                <a16:creationId xmlns:a16="http://schemas.microsoft.com/office/drawing/2014/main" id="{E8368885-752D-4D63-8351-DEC69A358854}"/>
              </a:ext>
            </a:extLst>
          </p:cNvPr>
          <p:cNvSpPr>
            <a:spLocks noGrp="1"/>
          </p:cNvSpPr>
          <p:nvPr>
            <p:ph idx="1"/>
          </p:nvPr>
        </p:nvSpPr>
        <p:spPr>
          <a:xfrm>
            <a:off x="5021821" y="5550568"/>
            <a:ext cx="6465286" cy="602551"/>
          </a:xfrm>
        </p:spPr>
        <p:txBody>
          <a:bodyPr vert="horz" lIns="91440" tIns="45720" rIns="91440" bIns="45720" rtlCol="0">
            <a:normAutofit/>
          </a:bodyPr>
          <a:lstStyle/>
          <a:p>
            <a:pPr marL="0" indent="0">
              <a:buNone/>
            </a:pPr>
            <a:r>
              <a:rPr lang="en-US" altLang="zh-CN" sz="2000" kern="1200" dirty="0">
                <a:solidFill>
                  <a:schemeClr val="bg1"/>
                </a:solidFill>
                <a:latin typeface="+mn-lt"/>
                <a:ea typeface="+mn-ea"/>
                <a:cs typeface="+mn-cs"/>
              </a:rPr>
              <a:t>Results of </a:t>
            </a:r>
            <a:r>
              <a:rPr lang="en-US" altLang="zh-CN" sz="2000" kern="1200" dirty="0" err="1">
                <a:solidFill>
                  <a:schemeClr val="bg1"/>
                </a:solidFill>
                <a:latin typeface="+mn-lt"/>
                <a:ea typeface="+mn-ea"/>
                <a:cs typeface="+mn-cs"/>
              </a:rPr>
              <a:t>PatchDock</a:t>
            </a:r>
            <a:endParaRPr lang="en-US" altLang="zh-CN" sz="2000" kern="1200" dirty="0">
              <a:solidFill>
                <a:schemeClr val="bg1"/>
              </a:solidFill>
              <a:latin typeface="+mn-lt"/>
              <a:ea typeface="+mn-ea"/>
              <a:cs typeface="+mn-cs"/>
            </a:endParaRPr>
          </a:p>
        </p:txBody>
      </p:sp>
      <p:graphicFrame>
        <p:nvGraphicFramePr>
          <p:cNvPr id="4" name="表格 3">
            <a:extLst>
              <a:ext uri="{FF2B5EF4-FFF2-40B4-BE49-F238E27FC236}">
                <a16:creationId xmlns:a16="http://schemas.microsoft.com/office/drawing/2014/main" id="{2B5D91B6-B72D-4F06-894E-B3F243942FB7}"/>
              </a:ext>
            </a:extLst>
          </p:cNvPr>
          <p:cNvGraphicFramePr>
            <a:graphicFrameLocks noGrp="1"/>
          </p:cNvGraphicFramePr>
          <p:nvPr/>
        </p:nvGraphicFramePr>
        <p:xfrm>
          <a:off x="7130423" y="4205201"/>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pic>
        <p:nvPicPr>
          <p:cNvPr id="9" name="图片 8">
            <a:extLst>
              <a:ext uri="{FF2B5EF4-FFF2-40B4-BE49-F238E27FC236}">
                <a16:creationId xmlns:a16="http://schemas.microsoft.com/office/drawing/2014/main" id="{41D9E8DF-98BD-4BE8-BF67-C2D138B145CF}"/>
              </a:ext>
            </a:extLst>
          </p:cNvPr>
          <p:cNvPicPr>
            <a:picLocks noChangeAspect="1"/>
          </p:cNvPicPr>
          <p:nvPr/>
        </p:nvPicPr>
        <p:blipFill>
          <a:blip r:embed="rId2"/>
          <a:stretch>
            <a:fillRect/>
          </a:stretch>
        </p:blipFill>
        <p:spPr>
          <a:xfrm>
            <a:off x="27876" y="946242"/>
            <a:ext cx="4523749" cy="4604326"/>
          </a:xfrm>
          <a:prstGeom prst="rect">
            <a:avLst/>
          </a:prstGeom>
        </p:spPr>
      </p:pic>
      <p:pic>
        <p:nvPicPr>
          <p:cNvPr id="10" name="图片 9">
            <a:extLst>
              <a:ext uri="{FF2B5EF4-FFF2-40B4-BE49-F238E27FC236}">
                <a16:creationId xmlns:a16="http://schemas.microsoft.com/office/drawing/2014/main" id="{663C57F8-3EF1-4F87-809B-C39E8A264DE4}"/>
              </a:ext>
            </a:extLst>
          </p:cNvPr>
          <p:cNvPicPr>
            <a:picLocks noChangeAspect="1"/>
          </p:cNvPicPr>
          <p:nvPr/>
        </p:nvPicPr>
        <p:blipFill>
          <a:blip r:embed="rId3"/>
          <a:stretch>
            <a:fillRect/>
          </a:stretch>
        </p:blipFill>
        <p:spPr>
          <a:xfrm>
            <a:off x="4660848" y="385241"/>
            <a:ext cx="7187232" cy="3043759"/>
          </a:xfrm>
          <a:prstGeom prst="rect">
            <a:avLst/>
          </a:prstGeom>
        </p:spPr>
      </p:pic>
    </p:spTree>
    <p:extLst>
      <p:ext uri="{BB962C8B-B14F-4D97-AF65-F5344CB8AC3E}">
        <p14:creationId xmlns:p14="http://schemas.microsoft.com/office/powerpoint/2010/main" val="3684222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4226D4-8F92-4D38-8AC4-82C1E8A48820}"/>
              </a:ext>
            </a:extLst>
          </p:cNvPr>
          <p:cNvSpPr>
            <a:spLocks noGrp="1"/>
          </p:cNvSpPr>
          <p:nvPr>
            <p:ph type="title"/>
          </p:nvPr>
        </p:nvSpPr>
        <p:spPr/>
        <p:txBody>
          <a:bodyPr/>
          <a:lstStyle/>
          <a:p>
            <a:r>
              <a:rPr lang="en-US" altLang="zh-CN" dirty="0"/>
              <a:t>T116</a:t>
            </a:r>
            <a:endParaRPr lang="zh-CN" altLang="en-US" dirty="0"/>
          </a:p>
        </p:txBody>
      </p:sp>
      <p:sp>
        <p:nvSpPr>
          <p:cNvPr id="3" name="内容占位符 2">
            <a:extLst>
              <a:ext uri="{FF2B5EF4-FFF2-40B4-BE49-F238E27FC236}">
                <a16:creationId xmlns:a16="http://schemas.microsoft.com/office/drawing/2014/main" id="{5D806D6E-AE43-4B5D-A03F-225EF527FF15}"/>
              </a:ext>
            </a:extLst>
          </p:cNvPr>
          <p:cNvSpPr>
            <a:spLocks noGrp="1"/>
          </p:cNvSpPr>
          <p:nvPr>
            <p:ph idx="1"/>
          </p:nvPr>
        </p:nvSpPr>
        <p:spPr/>
        <p:txBody>
          <a:bodyPr/>
          <a:lstStyle/>
          <a:p>
            <a:r>
              <a:rPr lang="en-US" altLang="zh-CN" dirty="0"/>
              <a:t>Results of </a:t>
            </a:r>
            <a:r>
              <a:rPr lang="en-US" altLang="zh-CN" dirty="0" err="1"/>
              <a:t>FireDock</a:t>
            </a:r>
            <a:endParaRPr lang="zh-CN" altLang="en-US" dirty="0"/>
          </a:p>
        </p:txBody>
      </p:sp>
    </p:spTree>
    <p:extLst>
      <p:ext uri="{BB962C8B-B14F-4D97-AF65-F5344CB8AC3E}">
        <p14:creationId xmlns:p14="http://schemas.microsoft.com/office/powerpoint/2010/main" val="649155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65F4110-C0FC-4D61-ACD2-A7C950EAE90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C94CBDB-A76C-499E-95AB-C0A049E315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E93AB7F5-EED9-4A69-8E02-809E9F5FF51F}"/>
              </a:ext>
            </a:extLst>
          </p:cNvPr>
          <p:cNvPicPr>
            <a:picLocks noChangeAspect="1"/>
          </p:cNvPicPr>
          <p:nvPr/>
        </p:nvPicPr>
        <p:blipFill rotWithShape="1">
          <a:blip r:embed="rId2"/>
          <a:srcRect l="24860" r="9008" b="-1"/>
          <a:stretch/>
        </p:blipFill>
        <p:spPr>
          <a:xfrm>
            <a:off x="317635" y="321733"/>
            <a:ext cx="4160452" cy="6214534"/>
          </a:xfrm>
          <a:prstGeom prst="rect">
            <a:avLst/>
          </a:prstGeom>
        </p:spPr>
      </p:pic>
      <p:sp>
        <p:nvSpPr>
          <p:cNvPr id="2" name="标题 1">
            <a:extLst>
              <a:ext uri="{FF2B5EF4-FFF2-40B4-BE49-F238E27FC236}">
                <a16:creationId xmlns:a16="http://schemas.microsoft.com/office/drawing/2014/main" id="{BAB5948B-B8C9-4D00-A76B-3D7CEBA28E20}"/>
              </a:ext>
            </a:extLst>
          </p:cNvPr>
          <p:cNvSpPr>
            <a:spLocks noGrp="1"/>
          </p:cNvSpPr>
          <p:nvPr>
            <p:ph type="title"/>
          </p:nvPr>
        </p:nvSpPr>
        <p:spPr>
          <a:xfrm>
            <a:off x="5021821" y="3812954"/>
            <a:ext cx="6465287" cy="1516014"/>
          </a:xfrm>
        </p:spPr>
        <p:txBody>
          <a:bodyPr vert="horz" lIns="91440" tIns="45720" rIns="91440" bIns="45720" rtlCol="0" anchor="b">
            <a:normAutofit/>
          </a:bodyPr>
          <a:lstStyle/>
          <a:p>
            <a:r>
              <a:rPr lang="en-US" altLang="zh-CN" sz="4800" kern="1200">
                <a:solidFill>
                  <a:srgbClr val="FFFFFF"/>
                </a:solidFill>
                <a:latin typeface="+mj-lt"/>
                <a:ea typeface="+mj-ea"/>
                <a:cs typeface="+mj-cs"/>
              </a:rPr>
              <a:t>T120</a:t>
            </a:r>
          </a:p>
        </p:txBody>
      </p:sp>
      <p:sp>
        <p:nvSpPr>
          <p:cNvPr id="3" name="内容占位符 2">
            <a:extLst>
              <a:ext uri="{FF2B5EF4-FFF2-40B4-BE49-F238E27FC236}">
                <a16:creationId xmlns:a16="http://schemas.microsoft.com/office/drawing/2014/main" id="{E8368885-752D-4D63-8351-DEC69A358854}"/>
              </a:ext>
            </a:extLst>
          </p:cNvPr>
          <p:cNvSpPr>
            <a:spLocks noGrp="1"/>
          </p:cNvSpPr>
          <p:nvPr>
            <p:ph idx="1"/>
          </p:nvPr>
        </p:nvSpPr>
        <p:spPr>
          <a:xfrm>
            <a:off x="5021821" y="5550568"/>
            <a:ext cx="6465286" cy="602551"/>
          </a:xfrm>
        </p:spPr>
        <p:txBody>
          <a:bodyPr vert="horz" lIns="91440" tIns="45720" rIns="91440" bIns="45720" rtlCol="0">
            <a:normAutofit/>
          </a:bodyPr>
          <a:lstStyle/>
          <a:p>
            <a:pPr marL="0" indent="0">
              <a:buNone/>
            </a:pPr>
            <a:r>
              <a:rPr lang="en-US" altLang="zh-CN" sz="2000" kern="1200" dirty="0">
                <a:solidFill>
                  <a:schemeClr val="bg1"/>
                </a:solidFill>
                <a:latin typeface="+mn-lt"/>
                <a:ea typeface="+mn-ea"/>
                <a:cs typeface="+mn-cs"/>
              </a:rPr>
              <a:t>Results of </a:t>
            </a:r>
            <a:r>
              <a:rPr lang="en-US" altLang="zh-CN" sz="2000" kern="1200" dirty="0" err="1">
                <a:solidFill>
                  <a:schemeClr val="bg1"/>
                </a:solidFill>
                <a:latin typeface="+mn-lt"/>
                <a:ea typeface="+mn-ea"/>
                <a:cs typeface="+mn-cs"/>
              </a:rPr>
              <a:t>Zdock</a:t>
            </a:r>
            <a:endParaRPr lang="en-US" altLang="zh-CN" sz="2000" kern="1200" dirty="0">
              <a:solidFill>
                <a:schemeClr val="bg1"/>
              </a:solidFill>
              <a:latin typeface="+mn-lt"/>
              <a:ea typeface="+mn-ea"/>
              <a:cs typeface="+mn-cs"/>
            </a:endParaRPr>
          </a:p>
        </p:txBody>
      </p:sp>
      <p:graphicFrame>
        <p:nvGraphicFramePr>
          <p:cNvPr id="9" name="表格 8">
            <a:extLst>
              <a:ext uri="{FF2B5EF4-FFF2-40B4-BE49-F238E27FC236}">
                <a16:creationId xmlns:a16="http://schemas.microsoft.com/office/drawing/2014/main" id="{0ADBFCAA-EB48-480F-801F-506A23BC2263}"/>
              </a:ext>
            </a:extLst>
          </p:cNvPr>
          <p:cNvGraphicFramePr>
            <a:graphicFrameLocks noGrp="1"/>
          </p:cNvGraphicFramePr>
          <p:nvPr/>
        </p:nvGraphicFramePr>
        <p:xfrm>
          <a:off x="7130423" y="4205201"/>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pic>
        <p:nvPicPr>
          <p:cNvPr id="7" name="图片 6">
            <a:extLst>
              <a:ext uri="{FF2B5EF4-FFF2-40B4-BE49-F238E27FC236}">
                <a16:creationId xmlns:a16="http://schemas.microsoft.com/office/drawing/2014/main" id="{9DD69D45-F916-492D-BAF0-9CBB5248BF04}"/>
              </a:ext>
            </a:extLst>
          </p:cNvPr>
          <p:cNvPicPr>
            <a:picLocks noChangeAspect="1"/>
          </p:cNvPicPr>
          <p:nvPr/>
        </p:nvPicPr>
        <p:blipFill>
          <a:blip r:embed="rId3"/>
          <a:stretch>
            <a:fillRect/>
          </a:stretch>
        </p:blipFill>
        <p:spPr>
          <a:xfrm>
            <a:off x="4619666" y="290597"/>
            <a:ext cx="7254699" cy="3138403"/>
          </a:xfrm>
          <a:prstGeom prst="rect">
            <a:avLst/>
          </a:prstGeom>
        </p:spPr>
      </p:pic>
    </p:spTree>
    <p:extLst>
      <p:ext uri="{BB962C8B-B14F-4D97-AF65-F5344CB8AC3E}">
        <p14:creationId xmlns:p14="http://schemas.microsoft.com/office/powerpoint/2010/main" val="1581321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08E89D5E-1885-4160-AC77-CC471DD1D0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550D2BD1-98F9-412D-905B-3A843EF4078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graphicFrame>
        <p:nvGraphicFramePr>
          <p:cNvPr id="26" name="Content Placeholder 2">
            <a:extLst>
              <a:ext uri="{FF2B5EF4-FFF2-40B4-BE49-F238E27FC236}">
                <a16:creationId xmlns:a16="http://schemas.microsoft.com/office/drawing/2014/main" id="{3B0E0469-680D-444C-A860-4E37DBED8153}"/>
              </a:ext>
            </a:extLst>
          </p:cNvPr>
          <p:cNvGraphicFramePr>
            <a:graphicFrameLocks noGrp="1"/>
          </p:cNvGraphicFramePr>
          <p:nvPr>
            <p:ph idx="1"/>
            <p:extLst>
              <p:ext uri="{D42A27DB-BD31-4B8C-83A1-F6EECF244321}">
                <p14:modId xmlns:p14="http://schemas.microsoft.com/office/powerpoint/2010/main" val="4260480362"/>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1">
            <a:extLst>
              <a:ext uri="{FF2B5EF4-FFF2-40B4-BE49-F238E27FC236}">
                <a16:creationId xmlns:a16="http://schemas.microsoft.com/office/drawing/2014/main" id="{EFCD2D87-027E-4755-A483-BDE0227102B3}"/>
              </a:ext>
            </a:extLst>
          </p:cNvPr>
          <p:cNvSpPr>
            <a:spLocks noGrp="1"/>
          </p:cNvSpPr>
          <p:nvPr>
            <p:ph type="title"/>
          </p:nvPr>
        </p:nvSpPr>
        <p:spPr>
          <a:xfrm>
            <a:off x="943277" y="712269"/>
            <a:ext cx="3370998" cy="5502264"/>
          </a:xfrm>
        </p:spPr>
        <p:txBody>
          <a:bodyPr>
            <a:normAutofit/>
          </a:bodyPr>
          <a:lstStyle/>
          <a:p>
            <a:r>
              <a:rPr lang="en-US" altLang="zh-CN">
                <a:solidFill>
                  <a:srgbClr val="FFFFFF"/>
                </a:solidFill>
              </a:rPr>
              <a:t>Contents</a:t>
            </a:r>
            <a:endParaRPr lang="en-US">
              <a:solidFill>
                <a:srgbClr val="FFFFFF"/>
              </a:solidFill>
            </a:endParaRPr>
          </a:p>
        </p:txBody>
      </p:sp>
    </p:spTree>
    <p:extLst>
      <p:ext uri="{BB962C8B-B14F-4D97-AF65-F5344CB8AC3E}">
        <p14:creationId xmlns:p14="http://schemas.microsoft.com/office/powerpoint/2010/main" val="4466592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19">
            <a:extLst>
              <a:ext uri="{FF2B5EF4-FFF2-40B4-BE49-F238E27FC236}">
                <a16:creationId xmlns:a16="http://schemas.microsoft.com/office/drawing/2014/main" id="{D6CF29CD-38B8-4924-BA11-6D60517487E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6"/>
            <a:ext cx="12192000" cy="26151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4" name="Straight Connector 21">
            <a:extLst>
              <a:ext uri="{FF2B5EF4-FFF2-40B4-BE49-F238E27FC236}">
                <a16:creationId xmlns:a16="http://schemas.microsoft.com/office/drawing/2014/main" id="{3D83F26F-C55B-4A92-9AFF-4894D14E27C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060136"/>
            <a:ext cx="0" cy="21209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F9B27AC9-67B4-420A-AB6A-DC96398858C3}"/>
              </a:ext>
            </a:extLst>
          </p:cNvPr>
          <p:cNvPicPr>
            <a:picLocks noChangeAspect="1"/>
          </p:cNvPicPr>
          <p:nvPr/>
        </p:nvPicPr>
        <p:blipFill>
          <a:blip r:embed="rId2"/>
          <a:stretch>
            <a:fillRect/>
          </a:stretch>
        </p:blipFill>
        <p:spPr>
          <a:xfrm>
            <a:off x="8705461" y="144682"/>
            <a:ext cx="1567535" cy="4098134"/>
          </a:xfrm>
          <a:prstGeom prst="rect">
            <a:avLst/>
          </a:prstGeom>
        </p:spPr>
      </p:pic>
      <p:pic>
        <p:nvPicPr>
          <p:cNvPr id="6" name="图片 5">
            <a:extLst>
              <a:ext uri="{FF2B5EF4-FFF2-40B4-BE49-F238E27FC236}">
                <a16:creationId xmlns:a16="http://schemas.microsoft.com/office/drawing/2014/main" id="{CCE30E46-9FE1-4D01-A687-E09E73DD974D}"/>
              </a:ext>
            </a:extLst>
          </p:cNvPr>
          <p:cNvPicPr>
            <a:picLocks noChangeAspect="1"/>
          </p:cNvPicPr>
          <p:nvPr/>
        </p:nvPicPr>
        <p:blipFill>
          <a:blip r:embed="rId3"/>
          <a:stretch>
            <a:fillRect/>
          </a:stretch>
        </p:blipFill>
        <p:spPr>
          <a:xfrm>
            <a:off x="515095" y="321733"/>
            <a:ext cx="4926550" cy="3707229"/>
          </a:xfrm>
          <a:prstGeom prst="rect">
            <a:avLst/>
          </a:prstGeom>
        </p:spPr>
      </p:pic>
      <p:sp>
        <p:nvSpPr>
          <p:cNvPr id="2" name="标题 1">
            <a:extLst>
              <a:ext uri="{FF2B5EF4-FFF2-40B4-BE49-F238E27FC236}">
                <a16:creationId xmlns:a16="http://schemas.microsoft.com/office/drawing/2014/main" id="{1C58902F-5752-404D-907D-61D96C86E73A}"/>
              </a:ext>
            </a:extLst>
          </p:cNvPr>
          <p:cNvSpPr>
            <a:spLocks noGrp="1"/>
          </p:cNvSpPr>
          <p:nvPr>
            <p:ph type="title"/>
          </p:nvPr>
        </p:nvSpPr>
        <p:spPr>
          <a:xfrm>
            <a:off x="707011" y="4502330"/>
            <a:ext cx="10765410" cy="1207269"/>
          </a:xfrm>
        </p:spPr>
        <p:txBody>
          <a:bodyPr vert="horz" lIns="91440" tIns="45720" rIns="91440" bIns="45720" rtlCol="0" anchor="b">
            <a:normAutofit/>
          </a:bodyPr>
          <a:lstStyle/>
          <a:p>
            <a:pPr algn="ctr"/>
            <a:r>
              <a:rPr lang="en-US" altLang="zh-CN" sz="6000">
                <a:solidFill>
                  <a:schemeClr val="bg1"/>
                </a:solidFill>
              </a:rPr>
              <a:t>T120</a:t>
            </a:r>
          </a:p>
        </p:txBody>
      </p:sp>
      <p:sp>
        <p:nvSpPr>
          <p:cNvPr id="3" name="内容占位符 2">
            <a:extLst>
              <a:ext uri="{FF2B5EF4-FFF2-40B4-BE49-F238E27FC236}">
                <a16:creationId xmlns:a16="http://schemas.microsoft.com/office/drawing/2014/main" id="{50D920FF-8AEB-4B17-9CAD-5CAB9A990616}"/>
              </a:ext>
            </a:extLst>
          </p:cNvPr>
          <p:cNvSpPr>
            <a:spLocks noGrp="1"/>
          </p:cNvSpPr>
          <p:nvPr>
            <p:ph idx="1"/>
          </p:nvPr>
        </p:nvSpPr>
        <p:spPr>
          <a:xfrm>
            <a:off x="1376313" y="5665510"/>
            <a:ext cx="9426806" cy="719122"/>
          </a:xfrm>
        </p:spPr>
        <p:txBody>
          <a:bodyPr vert="horz" lIns="91440" tIns="45720" rIns="91440" bIns="45720" rtlCol="0">
            <a:normAutofit/>
          </a:bodyPr>
          <a:lstStyle/>
          <a:p>
            <a:pPr marL="0" indent="0" algn="ctr">
              <a:buNone/>
            </a:pPr>
            <a:r>
              <a:rPr lang="en-US" altLang="zh-CN" sz="2400">
                <a:solidFill>
                  <a:schemeClr val="bg2"/>
                </a:solidFill>
              </a:rPr>
              <a:t>Results of ClusPro</a:t>
            </a:r>
          </a:p>
        </p:txBody>
      </p:sp>
      <p:graphicFrame>
        <p:nvGraphicFramePr>
          <p:cNvPr id="29" name="表格 28">
            <a:extLst>
              <a:ext uri="{FF2B5EF4-FFF2-40B4-BE49-F238E27FC236}">
                <a16:creationId xmlns:a16="http://schemas.microsoft.com/office/drawing/2014/main" id="{F11CBAAA-15B2-43B8-AADE-01B4310DC90C}"/>
              </a:ext>
            </a:extLst>
          </p:cNvPr>
          <p:cNvGraphicFramePr>
            <a:graphicFrameLocks noGrp="1"/>
          </p:cNvGraphicFramePr>
          <p:nvPr>
            <p:extLst>
              <p:ext uri="{D42A27DB-BD31-4B8C-83A1-F6EECF244321}">
                <p14:modId xmlns:p14="http://schemas.microsoft.com/office/powerpoint/2010/main" val="3488025664"/>
              </p:ext>
            </p:extLst>
          </p:nvPr>
        </p:nvGraphicFramePr>
        <p:xfrm>
          <a:off x="3911374" y="3447434"/>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3595970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700D48D-C9AA-4000-A912-29A4FEA98A9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5138" y="394887"/>
            <a:ext cx="5720862" cy="606822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4312C673-8179-457E-AD2A-D1FAE4CC961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14009" y="4201833"/>
            <a:ext cx="3400425"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05E69BC-D844-4AB5-9E35-ED458EE2965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9184178" y="1874520"/>
            <a:ext cx="0" cy="310896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图片 3" descr="图片包含 餐桌, 室内, 墙壁&#10;&#10;已生成高可信度的说明">
            <a:extLst>
              <a:ext uri="{FF2B5EF4-FFF2-40B4-BE49-F238E27FC236}">
                <a16:creationId xmlns:a16="http://schemas.microsoft.com/office/drawing/2014/main" id="{79AC6DDC-0EB6-4CCB-974F-C40D0174E80A}"/>
              </a:ext>
            </a:extLst>
          </p:cNvPr>
          <p:cNvPicPr>
            <a:picLocks noChangeAspect="1"/>
          </p:cNvPicPr>
          <p:nvPr/>
        </p:nvPicPr>
        <p:blipFill>
          <a:blip r:embed="rId2"/>
          <a:stretch>
            <a:fillRect/>
          </a:stretch>
        </p:blipFill>
        <p:spPr>
          <a:xfrm>
            <a:off x="6495878" y="321734"/>
            <a:ext cx="5356795" cy="2785534"/>
          </a:xfrm>
          <a:prstGeom prst="rect">
            <a:avLst/>
          </a:prstGeom>
        </p:spPr>
      </p:pic>
      <p:pic>
        <p:nvPicPr>
          <p:cNvPr id="5" name="图片 4" descr="图片包含 文字, 地图, 饼干成型切割刀&#10;&#10;已生成高可信度的说明">
            <a:extLst>
              <a:ext uri="{FF2B5EF4-FFF2-40B4-BE49-F238E27FC236}">
                <a16:creationId xmlns:a16="http://schemas.microsoft.com/office/drawing/2014/main" id="{F79EA536-3375-451E-B941-43BFE71ABBCE}"/>
              </a:ext>
            </a:extLst>
          </p:cNvPr>
          <p:cNvPicPr>
            <a:picLocks noChangeAspect="1"/>
          </p:cNvPicPr>
          <p:nvPr/>
        </p:nvPicPr>
        <p:blipFill>
          <a:blip r:embed="rId3"/>
          <a:stretch>
            <a:fillRect/>
          </a:stretch>
        </p:blipFill>
        <p:spPr>
          <a:xfrm>
            <a:off x="7520543" y="3750733"/>
            <a:ext cx="3307464" cy="2794807"/>
          </a:xfrm>
          <a:prstGeom prst="rect">
            <a:avLst/>
          </a:prstGeom>
        </p:spPr>
      </p:pic>
      <p:sp>
        <p:nvSpPr>
          <p:cNvPr id="2" name="标题 1">
            <a:extLst>
              <a:ext uri="{FF2B5EF4-FFF2-40B4-BE49-F238E27FC236}">
                <a16:creationId xmlns:a16="http://schemas.microsoft.com/office/drawing/2014/main" id="{9AB6AAB1-50B9-43BF-9977-C1D1866D8CDE}"/>
              </a:ext>
            </a:extLst>
          </p:cNvPr>
          <p:cNvSpPr>
            <a:spLocks noGrp="1"/>
          </p:cNvSpPr>
          <p:nvPr>
            <p:ph type="title"/>
          </p:nvPr>
        </p:nvSpPr>
        <p:spPr>
          <a:xfrm>
            <a:off x="1018604" y="1053042"/>
            <a:ext cx="4458424" cy="3068357"/>
          </a:xfrm>
        </p:spPr>
        <p:txBody>
          <a:bodyPr vert="horz" lIns="91440" tIns="45720" rIns="91440" bIns="45720" rtlCol="0" anchor="b">
            <a:normAutofit/>
          </a:bodyPr>
          <a:lstStyle/>
          <a:p>
            <a:r>
              <a:rPr lang="en-US" altLang="zh-CN" sz="6000">
                <a:solidFill>
                  <a:srgbClr val="FFFFFF"/>
                </a:solidFill>
              </a:rPr>
              <a:t>T120</a:t>
            </a:r>
          </a:p>
        </p:txBody>
      </p:sp>
      <p:sp>
        <p:nvSpPr>
          <p:cNvPr id="3" name="内容占位符 2">
            <a:extLst>
              <a:ext uri="{FF2B5EF4-FFF2-40B4-BE49-F238E27FC236}">
                <a16:creationId xmlns:a16="http://schemas.microsoft.com/office/drawing/2014/main" id="{D7C1F15A-3F09-434A-BED1-4139C7A8D4F2}"/>
              </a:ext>
            </a:extLst>
          </p:cNvPr>
          <p:cNvSpPr>
            <a:spLocks noGrp="1"/>
          </p:cNvSpPr>
          <p:nvPr>
            <p:ph idx="1"/>
          </p:nvPr>
        </p:nvSpPr>
        <p:spPr>
          <a:xfrm>
            <a:off x="1018604" y="4292070"/>
            <a:ext cx="4458424" cy="1512888"/>
          </a:xfrm>
        </p:spPr>
        <p:txBody>
          <a:bodyPr vert="horz" lIns="91440" tIns="45720" rIns="91440" bIns="45720" rtlCol="0">
            <a:normAutofit/>
          </a:bodyPr>
          <a:lstStyle/>
          <a:p>
            <a:pPr marL="0" indent="0">
              <a:buNone/>
            </a:pPr>
            <a:r>
              <a:rPr lang="en-US" altLang="zh-CN" sz="2400" dirty="0">
                <a:solidFill>
                  <a:schemeClr val="bg1"/>
                </a:solidFill>
              </a:rPr>
              <a:t>Results of </a:t>
            </a:r>
            <a:r>
              <a:rPr lang="en-US" altLang="zh-CN" sz="2400" dirty="0" err="1">
                <a:solidFill>
                  <a:schemeClr val="bg1"/>
                </a:solidFill>
              </a:rPr>
              <a:t>PatchDock</a:t>
            </a:r>
            <a:endParaRPr lang="en-US" altLang="zh-CN" sz="2400" dirty="0">
              <a:solidFill>
                <a:schemeClr val="bg1"/>
              </a:solidFill>
            </a:endParaRPr>
          </a:p>
        </p:txBody>
      </p:sp>
      <p:graphicFrame>
        <p:nvGraphicFramePr>
          <p:cNvPr id="9" name="表格 8">
            <a:extLst>
              <a:ext uri="{FF2B5EF4-FFF2-40B4-BE49-F238E27FC236}">
                <a16:creationId xmlns:a16="http://schemas.microsoft.com/office/drawing/2014/main" id="{FFE004AC-A541-46F6-BE01-0C447B8BD559}"/>
              </a:ext>
            </a:extLst>
          </p:cNvPr>
          <p:cNvGraphicFramePr>
            <a:graphicFrameLocks noGrp="1"/>
          </p:cNvGraphicFramePr>
          <p:nvPr>
            <p:extLst>
              <p:ext uri="{D42A27DB-BD31-4B8C-83A1-F6EECF244321}">
                <p14:modId xmlns:p14="http://schemas.microsoft.com/office/powerpoint/2010/main" val="1618194564"/>
              </p:ext>
            </p:extLst>
          </p:nvPr>
        </p:nvGraphicFramePr>
        <p:xfrm>
          <a:off x="1120344" y="5048514"/>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2673847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0BDD0CE-06A4-404B-8A13-580229C1C92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solidFill>
            <a:srgbClr val="776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26">
            <a:extLst>
              <a:ext uri="{FF2B5EF4-FFF2-40B4-BE49-F238E27FC236}">
                <a16:creationId xmlns:a16="http://schemas.microsoft.com/office/drawing/2014/main" id="{B7511254-A05E-4E15-ABEE-9CE80348539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320843"/>
            <a:ext cx="11548872"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a:extLst>
              <a:ext uri="{FF2B5EF4-FFF2-40B4-BE49-F238E27FC236}">
                <a16:creationId xmlns:a16="http://schemas.microsoft.com/office/drawing/2014/main" id="{7D1F1F42-1B7B-4006-A87B-54317BE82E62}"/>
              </a:ext>
            </a:extLst>
          </p:cNvPr>
          <p:cNvPicPr>
            <a:picLocks noChangeAspect="1"/>
          </p:cNvPicPr>
          <p:nvPr/>
        </p:nvPicPr>
        <p:blipFill rotWithShape="1">
          <a:blip r:embed="rId2"/>
          <a:srcRect t="5177" r="-3" b="1403"/>
          <a:stretch/>
        </p:blipFill>
        <p:spPr>
          <a:xfrm>
            <a:off x="7534656" y="640080"/>
            <a:ext cx="4015740" cy="3291840"/>
          </a:xfrm>
          <a:prstGeom prst="rect">
            <a:avLst/>
          </a:prstGeom>
        </p:spPr>
      </p:pic>
      <p:pic>
        <p:nvPicPr>
          <p:cNvPr id="4" name="图片 3">
            <a:extLst>
              <a:ext uri="{FF2B5EF4-FFF2-40B4-BE49-F238E27FC236}">
                <a16:creationId xmlns:a16="http://schemas.microsoft.com/office/drawing/2014/main" id="{14573B3E-F5DA-4381-941B-CA16E230DA28}"/>
              </a:ext>
            </a:extLst>
          </p:cNvPr>
          <p:cNvPicPr>
            <a:picLocks noChangeAspect="1"/>
          </p:cNvPicPr>
          <p:nvPr/>
        </p:nvPicPr>
        <p:blipFill rotWithShape="1">
          <a:blip r:embed="rId3"/>
          <a:srcRect t="717" r="-3" b="-3"/>
          <a:stretch/>
        </p:blipFill>
        <p:spPr>
          <a:xfrm>
            <a:off x="641604" y="640080"/>
            <a:ext cx="6732183" cy="3291840"/>
          </a:xfrm>
          <a:prstGeom prst="rect">
            <a:avLst/>
          </a:prstGeom>
        </p:spPr>
      </p:pic>
      <p:sp>
        <p:nvSpPr>
          <p:cNvPr id="2" name="标题 1">
            <a:extLst>
              <a:ext uri="{FF2B5EF4-FFF2-40B4-BE49-F238E27FC236}">
                <a16:creationId xmlns:a16="http://schemas.microsoft.com/office/drawing/2014/main" id="{07362FAC-DD9F-4F04-ADBC-8A43EA4558FE}"/>
              </a:ext>
            </a:extLst>
          </p:cNvPr>
          <p:cNvSpPr>
            <a:spLocks noGrp="1"/>
          </p:cNvSpPr>
          <p:nvPr>
            <p:ph type="title"/>
          </p:nvPr>
        </p:nvSpPr>
        <p:spPr>
          <a:xfrm>
            <a:off x="990600" y="4642583"/>
            <a:ext cx="10210800" cy="1099845"/>
          </a:xfrm>
        </p:spPr>
        <p:txBody>
          <a:bodyPr vert="horz" lIns="91440" tIns="45720" rIns="91440" bIns="45720" rtlCol="0" anchor="b">
            <a:normAutofit/>
          </a:bodyPr>
          <a:lstStyle/>
          <a:p>
            <a:pPr algn="ctr"/>
            <a:r>
              <a:rPr lang="en-US" altLang="zh-CN" sz="6000" kern="1200">
                <a:solidFill>
                  <a:schemeClr val="tx1"/>
                </a:solidFill>
                <a:latin typeface="+mj-lt"/>
                <a:ea typeface="+mj-ea"/>
                <a:cs typeface="+mj-cs"/>
              </a:rPr>
              <a:t>T120</a:t>
            </a:r>
          </a:p>
        </p:txBody>
      </p:sp>
      <p:sp>
        <p:nvSpPr>
          <p:cNvPr id="3" name="内容占位符 2">
            <a:extLst>
              <a:ext uri="{FF2B5EF4-FFF2-40B4-BE49-F238E27FC236}">
                <a16:creationId xmlns:a16="http://schemas.microsoft.com/office/drawing/2014/main" id="{B39D1C6F-06D2-4509-8CFE-B297942A0504}"/>
              </a:ext>
            </a:extLst>
          </p:cNvPr>
          <p:cNvSpPr>
            <a:spLocks noGrp="1"/>
          </p:cNvSpPr>
          <p:nvPr>
            <p:ph idx="1"/>
          </p:nvPr>
        </p:nvSpPr>
        <p:spPr>
          <a:xfrm>
            <a:off x="990600" y="5742428"/>
            <a:ext cx="10210800" cy="528429"/>
          </a:xfrm>
        </p:spPr>
        <p:txBody>
          <a:bodyPr vert="horz" lIns="91440" tIns="45720" rIns="91440" bIns="45720" rtlCol="0">
            <a:normAutofit/>
          </a:bodyPr>
          <a:lstStyle/>
          <a:p>
            <a:pPr marL="0" indent="0" algn="ctr">
              <a:buNone/>
            </a:pPr>
            <a:r>
              <a:rPr lang="en-US" altLang="zh-CN" sz="2400" kern="1200">
                <a:solidFill>
                  <a:schemeClr val="tx1"/>
                </a:solidFill>
                <a:latin typeface="+mn-lt"/>
                <a:ea typeface="+mn-ea"/>
                <a:cs typeface="+mn-cs"/>
              </a:rPr>
              <a:t>Results of RosettaDock</a:t>
            </a:r>
          </a:p>
        </p:txBody>
      </p:sp>
      <p:graphicFrame>
        <p:nvGraphicFramePr>
          <p:cNvPr id="9" name="表格 8">
            <a:extLst>
              <a:ext uri="{FF2B5EF4-FFF2-40B4-BE49-F238E27FC236}">
                <a16:creationId xmlns:a16="http://schemas.microsoft.com/office/drawing/2014/main" id="{4278E33A-D486-488B-A015-404B5DB63269}"/>
              </a:ext>
            </a:extLst>
          </p:cNvPr>
          <p:cNvGraphicFramePr>
            <a:graphicFrameLocks noGrp="1"/>
          </p:cNvGraphicFramePr>
          <p:nvPr>
            <p:extLst>
              <p:ext uri="{D42A27DB-BD31-4B8C-83A1-F6EECF244321}">
                <p14:modId xmlns:p14="http://schemas.microsoft.com/office/powerpoint/2010/main" val="1698167988"/>
              </p:ext>
            </p:extLst>
          </p:nvPr>
        </p:nvGraphicFramePr>
        <p:xfrm>
          <a:off x="3917658" y="6110753"/>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1229194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700D48D-C9AA-4000-A912-29A4FEA98A9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5138" y="394887"/>
            <a:ext cx="5720862" cy="606822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4312C673-8179-457E-AD2A-D1FAE4CC961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14009" y="4201833"/>
            <a:ext cx="3400425"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05E69BC-D844-4AB5-9E35-ED458EE2965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9184178" y="1874520"/>
            <a:ext cx="0" cy="310896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69C35F6F-F2F0-497F-87CA-140424D387D6}"/>
              </a:ext>
            </a:extLst>
          </p:cNvPr>
          <p:cNvPicPr>
            <a:picLocks noChangeAspect="1"/>
          </p:cNvPicPr>
          <p:nvPr/>
        </p:nvPicPr>
        <p:blipFill>
          <a:blip r:embed="rId2"/>
          <a:stretch>
            <a:fillRect/>
          </a:stretch>
        </p:blipFill>
        <p:spPr>
          <a:xfrm>
            <a:off x="7377157" y="321734"/>
            <a:ext cx="3594237" cy="2785534"/>
          </a:xfrm>
          <a:prstGeom prst="rect">
            <a:avLst/>
          </a:prstGeom>
        </p:spPr>
      </p:pic>
      <p:pic>
        <p:nvPicPr>
          <p:cNvPr id="4" name="图片 3">
            <a:extLst>
              <a:ext uri="{FF2B5EF4-FFF2-40B4-BE49-F238E27FC236}">
                <a16:creationId xmlns:a16="http://schemas.microsoft.com/office/drawing/2014/main" id="{602C8028-49E6-4DCB-85AB-D93FBADC9B51}"/>
              </a:ext>
            </a:extLst>
          </p:cNvPr>
          <p:cNvPicPr>
            <a:picLocks noChangeAspect="1"/>
          </p:cNvPicPr>
          <p:nvPr/>
        </p:nvPicPr>
        <p:blipFill>
          <a:blip r:embed="rId3"/>
          <a:stretch>
            <a:fillRect/>
          </a:stretch>
        </p:blipFill>
        <p:spPr>
          <a:xfrm>
            <a:off x="6479229" y="3921890"/>
            <a:ext cx="5390093" cy="2452492"/>
          </a:xfrm>
          <a:prstGeom prst="rect">
            <a:avLst/>
          </a:prstGeom>
        </p:spPr>
      </p:pic>
      <p:sp>
        <p:nvSpPr>
          <p:cNvPr id="2" name="标题 1">
            <a:extLst>
              <a:ext uri="{FF2B5EF4-FFF2-40B4-BE49-F238E27FC236}">
                <a16:creationId xmlns:a16="http://schemas.microsoft.com/office/drawing/2014/main" id="{104226D4-8F92-4D38-8AC4-82C1E8A48820}"/>
              </a:ext>
            </a:extLst>
          </p:cNvPr>
          <p:cNvSpPr>
            <a:spLocks noGrp="1"/>
          </p:cNvSpPr>
          <p:nvPr>
            <p:ph type="title"/>
          </p:nvPr>
        </p:nvSpPr>
        <p:spPr>
          <a:xfrm>
            <a:off x="1018604" y="1053042"/>
            <a:ext cx="4458424" cy="3068357"/>
          </a:xfrm>
        </p:spPr>
        <p:txBody>
          <a:bodyPr vert="horz" lIns="91440" tIns="45720" rIns="91440" bIns="45720" rtlCol="0" anchor="b">
            <a:normAutofit/>
          </a:bodyPr>
          <a:lstStyle/>
          <a:p>
            <a:r>
              <a:rPr lang="en-US" altLang="zh-CN" sz="6000">
                <a:solidFill>
                  <a:srgbClr val="FFFFFF"/>
                </a:solidFill>
              </a:rPr>
              <a:t>T120</a:t>
            </a:r>
          </a:p>
        </p:txBody>
      </p:sp>
      <p:sp>
        <p:nvSpPr>
          <p:cNvPr id="3" name="内容占位符 2">
            <a:extLst>
              <a:ext uri="{FF2B5EF4-FFF2-40B4-BE49-F238E27FC236}">
                <a16:creationId xmlns:a16="http://schemas.microsoft.com/office/drawing/2014/main" id="{5D806D6E-AE43-4B5D-A03F-225EF527FF15}"/>
              </a:ext>
            </a:extLst>
          </p:cNvPr>
          <p:cNvSpPr>
            <a:spLocks noGrp="1"/>
          </p:cNvSpPr>
          <p:nvPr>
            <p:ph idx="1"/>
          </p:nvPr>
        </p:nvSpPr>
        <p:spPr>
          <a:xfrm>
            <a:off x="1018604" y="4292070"/>
            <a:ext cx="4458424" cy="1512888"/>
          </a:xfrm>
        </p:spPr>
        <p:txBody>
          <a:bodyPr vert="horz" lIns="91440" tIns="45720" rIns="91440" bIns="45720" rtlCol="0">
            <a:normAutofit/>
          </a:bodyPr>
          <a:lstStyle/>
          <a:p>
            <a:pPr marL="0" indent="0">
              <a:buNone/>
            </a:pPr>
            <a:r>
              <a:rPr lang="en-US" altLang="zh-CN" sz="2400" dirty="0">
                <a:solidFill>
                  <a:schemeClr val="bg1"/>
                </a:solidFill>
              </a:rPr>
              <a:t>Results of </a:t>
            </a:r>
            <a:r>
              <a:rPr lang="en-US" altLang="zh-CN" sz="2400" dirty="0" err="1">
                <a:solidFill>
                  <a:schemeClr val="bg1"/>
                </a:solidFill>
              </a:rPr>
              <a:t>FireDock</a:t>
            </a:r>
            <a:endParaRPr lang="en-US" altLang="zh-CN" sz="2400" dirty="0">
              <a:solidFill>
                <a:schemeClr val="bg1"/>
              </a:solidFill>
            </a:endParaRPr>
          </a:p>
        </p:txBody>
      </p:sp>
      <p:graphicFrame>
        <p:nvGraphicFramePr>
          <p:cNvPr id="9" name="表格 8">
            <a:extLst>
              <a:ext uri="{FF2B5EF4-FFF2-40B4-BE49-F238E27FC236}">
                <a16:creationId xmlns:a16="http://schemas.microsoft.com/office/drawing/2014/main" id="{004F039B-F5D6-415D-9BFD-49EA431E51B2}"/>
              </a:ext>
            </a:extLst>
          </p:cNvPr>
          <p:cNvGraphicFramePr>
            <a:graphicFrameLocks noGrp="1"/>
          </p:cNvGraphicFramePr>
          <p:nvPr>
            <p:extLst>
              <p:ext uri="{D42A27DB-BD31-4B8C-83A1-F6EECF244321}">
                <p14:modId xmlns:p14="http://schemas.microsoft.com/office/powerpoint/2010/main" val="1645889034"/>
              </p:ext>
            </p:extLst>
          </p:nvPr>
        </p:nvGraphicFramePr>
        <p:xfrm>
          <a:off x="1120344" y="5048514"/>
          <a:ext cx="4356684" cy="731520"/>
        </p:xfrm>
        <a:graphic>
          <a:graphicData uri="http://schemas.openxmlformats.org/drawingml/2006/table">
            <a:tbl>
              <a:tblPr firstRow="1" bandRow="1">
                <a:tableStyleId>{5C22544A-7EE6-4342-B048-85BDC9FD1C3A}</a:tableStyleId>
              </a:tblPr>
              <a:tblGrid>
                <a:gridCol w="2178342">
                  <a:extLst>
                    <a:ext uri="{9D8B030D-6E8A-4147-A177-3AD203B41FA5}">
                      <a16:colId xmlns:a16="http://schemas.microsoft.com/office/drawing/2014/main" val="308626596"/>
                    </a:ext>
                  </a:extLst>
                </a:gridCol>
                <a:gridCol w="2178342">
                  <a:extLst>
                    <a:ext uri="{9D8B030D-6E8A-4147-A177-3AD203B41FA5}">
                      <a16:colId xmlns:a16="http://schemas.microsoft.com/office/drawing/2014/main" val="3819287876"/>
                    </a:ext>
                  </a:extLst>
                </a:gridCol>
              </a:tblGrid>
              <a:tr h="302554">
                <a:tc>
                  <a:txBody>
                    <a:bodyPr/>
                    <a:lstStyle/>
                    <a:p>
                      <a:pPr algn="ctr"/>
                      <a:r>
                        <a:rPr lang="en-US" altLang="zh-CN" dirty="0"/>
                        <a:t>RMSD</a:t>
                      </a:r>
                      <a:endParaRPr lang="zh-CN" altLang="en-US" dirty="0"/>
                    </a:p>
                  </a:txBody>
                  <a:tcPr/>
                </a:tc>
                <a:tc>
                  <a:txBody>
                    <a:bodyPr/>
                    <a:lstStyle/>
                    <a:p>
                      <a:pPr algn="ctr"/>
                      <a:r>
                        <a:rPr lang="en-US" altLang="zh-CN" dirty="0"/>
                        <a:t>TM-Score</a:t>
                      </a:r>
                      <a:endParaRPr lang="zh-CN" altLang="en-US" dirty="0"/>
                    </a:p>
                  </a:txBody>
                  <a:tcPr/>
                </a:tc>
                <a:extLst>
                  <a:ext uri="{0D108BD9-81ED-4DB2-BD59-A6C34878D82A}">
                    <a16:rowId xmlns:a16="http://schemas.microsoft.com/office/drawing/2014/main" val="2173036375"/>
                  </a:ext>
                </a:extLst>
              </a:tr>
              <a:tr h="302554">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040004934"/>
                  </a:ext>
                </a:extLst>
              </a:tr>
            </a:tbl>
          </a:graphicData>
        </a:graphic>
      </p:graphicFrame>
    </p:spTree>
    <p:extLst>
      <p:ext uri="{BB962C8B-B14F-4D97-AF65-F5344CB8AC3E}">
        <p14:creationId xmlns:p14="http://schemas.microsoft.com/office/powerpoint/2010/main" val="13339571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95B82D5-A8BB-45BF-BED8-C7B20689210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solidFill>
            <a:srgbClr val="5A3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9">
            <a:extLst>
              <a:ext uri="{FF2B5EF4-FFF2-40B4-BE49-F238E27FC236}">
                <a16:creationId xmlns:a16="http://schemas.microsoft.com/office/drawing/2014/main" id="{296C61EC-FBF4-4216-BE67-6C864D30A01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2" y="484632"/>
            <a:ext cx="366674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CF8ED90F-B97B-4F9B-96B5-A49FC3A30603}"/>
              </a:ext>
            </a:extLst>
          </p:cNvPr>
          <p:cNvPicPr>
            <a:picLocks noChangeAspect="1"/>
          </p:cNvPicPr>
          <p:nvPr/>
        </p:nvPicPr>
        <p:blipFill>
          <a:blip r:embed="rId2"/>
          <a:stretch>
            <a:fillRect/>
          </a:stretch>
        </p:blipFill>
        <p:spPr>
          <a:xfrm>
            <a:off x="1357502" y="493551"/>
            <a:ext cx="2161637" cy="2780242"/>
          </a:xfrm>
          <a:prstGeom prst="rect">
            <a:avLst/>
          </a:prstGeom>
          <a:effectLst/>
        </p:spPr>
      </p:pic>
      <p:pic>
        <p:nvPicPr>
          <p:cNvPr id="5" name="图片 4">
            <a:extLst>
              <a:ext uri="{FF2B5EF4-FFF2-40B4-BE49-F238E27FC236}">
                <a16:creationId xmlns:a16="http://schemas.microsoft.com/office/drawing/2014/main" id="{0EA9F53A-48B0-45AA-A30A-50B0E7FCD141}"/>
              </a:ext>
            </a:extLst>
          </p:cNvPr>
          <p:cNvPicPr>
            <a:picLocks noChangeAspect="1"/>
          </p:cNvPicPr>
          <p:nvPr/>
        </p:nvPicPr>
        <p:blipFill>
          <a:blip r:embed="rId3"/>
          <a:stretch>
            <a:fillRect/>
          </a:stretch>
        </p:blipFill>
        <p:spPr>
          <a:xfrm>
            <a:off x="1363980" y="3461344"/>
            <a:ext cx="2161637" cy="2762476"/>
          </a:xfrm>
          <a:prstGeom prst="rect">
            <a:avLst/>
          </a:prstGeom>
        </p:spPr>
      </p:pic>
      <p:sp>
        <p:nvSpPr>
          <p:cNvPr id="2" name="标题 1">
            <a:extLst>
              <a:ext uri="{FF2B5EF4-FFF2-40B4-BE49-F238E27FC236}">
                <a16:creationId xmlns:a16="http://schemas.microsoft.com/office/drawing/2014/main" id="{C8587249-07F0-4324-ABF6-CBCD37AAE730}"/>
              </a:ext>
            </a:extLst>
          </p:cNvPr>
          <p:cNvSpPr>
            <a:spLocks noGrp="1"/>
          </p:cNvSpPr>
          <p:nvPr>
            <p:ph type="title"/>
          </p:nvPr>
        </p:nvSpPr>
        <p:spPr>
          <a:xfrm>
            <a:off x="5116878" y="629266"/>
            <a:ext cx="6422849" cy="1676603"/>
          </a:xfrm>
        </p:spPr>
        <p:txBody>
          <a:bodyPr>
            <a:normAutofit/>
          </a:bodyPr>
          <a:lstStyle/>
          <a:p>
            <a:r>
              <a:rPr lang="en-US" altLang="zh-CN" dirty="0"/>
              <a:t>RSMD&amp;TM-Score</a:t>
            </a:r>
            <a:endParaRPr lang="zh-CN" altLang="en-US" dirty="0"/>
          </a:p>
        </p:txBody>
      </p:sp>
      <p:sp>
        <p:nvSpPr>
          <p:cNvPr id="3" name="内容占位符 2">
            <a:extLst>
              <a:ext uri="{FF2B5EF4-FFF2-40B4-BE49-F238E27FC236}">
                <a16:creationId xmlns:a16="http://schemas.microsoft.com/office/drawing/2014/main" id="{D9A503D1-CA7C-43A9-B66A-2EA2D07E6645}"/>
              </a:ext>
            </a:extLst>
          </p:cNvPr>
          <p:cNvSpPr>
            <a:spLocks noGrp="1"/>
          </p:cNvSpPr>
          <p:nvPr>
            <p:ph idx="1"/>
          </p:nvPr>
        </p:nvSpPr>
        <p:spPr>
          <a:xfrm>
            <a:off x="5116880" y="2438400"/>
            <a:ext cx="6422848" cy="3785419"/>
          </a:xfrm>
        </p:spPr>
        <p:txBody>
          <a:bodyPr>
            <a:normAutofit/>
          </a:bodyPr>
          <a:lstStyle/>
          <a:p>
            <a:r>
              <a:rPr lang="en-US" altLang="zh-CN" sz="2000" dirty="0"/>
              <a:t>Interface</a:t>
            </a:r>
          </a:p>
          <a:p>
            <a:r>
              <a:rPr lang="en-US" altLang="zh-CN" sz="2000" dirty="0"/>
              <a:t>Chimera</a:t>
            </a:r>
          </a:p>
          <a:p>
            <a:pPr lvl="1"/>
            <a:r>
              <a:rPr lang="en-US" altLang="zh-CN" sz="2000" dirty="0"/>
              <a:t>Computing interface surface</a:t>
            </a:r>
          </a:p>
          <a:p>
            <a:pPr lvl="1"/>
            <a:r>
              <a:rPr lang="en-US" altLang="zh-CN" sz="2000" dirty="0"/>
              <a:t>Selecting interface atoms</a:t>
            </a:r>
          </a:p>
          <a:p>
            <a:pPr lvl="1"/>
            <a:r>
              <a:rPr lang="en-US" altLang="zh-CN" sz="2000" dirty="0"/>
              <a:t>Saving selected atoms as PDB files</a:t>
            </a:r>
          </a:p>
          <a:p>
            <a:endParaRPr lang="zh-CN" altLang="en-US" sz="2000" dirty="0"/>
          </a:p>
        </p:txBody>
      </p:sp>
    </p:spTree>
    <p:extLst>
      <p:ext uri="{BB962C8B-B14F-4D97-AF65-F5344CB8AC3E}">
        <p14:creationId xmlns:p14="http://schemas.microsoft.com/office/powerpoint/2010/main" val="11113151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4" name="Freeform: Shape 13">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6"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338B72FE-A960-4A6E-8AD8-FF97029BA63C}"/>
              </a:ext>
            </a:extLst>
          </p:cNvPr>
          <p:cNvSpPr>
            <a:spLocks noGrp="1"/>
          </p:cNvSpPr>
          <p:nvPr>
            <p:ph type="title"/>
          </p:nvPr>
        </p:nvSpPr>
        <p:spPr>
          <a:xfrm>
            <a:off x="1524000" y="2245809"/>
            <a:ext cx="9144000" cy="1564716"/>
          </a:xfrm>
        </p:spPr>
        <p:txBody>
          <a:bodyPr vert="horz" lIns="91440" tIns="45720" rIns="91440" bIns="45720" rtlCol="0" anchor="b">
            <a:normAutofit/>
          </a:bodyPr>
          <a:lstStyle/>
          <a:p>
            <a:r>
              <a:rPr lang="en-US" altLang="zh-CN" sz="4800" kern="1200">
                <a:solidFill>
                  <a:schemeClr val="tx1"/>
                </a:solidFill>
                <a:latin typeface="+mj-lt"/>
                <a:ea typeface="+mj-ea"/>
                <a:cs typeface="+mj-cs"/>
              </a:rPr>
              <a:t>Thanks!</a:t>
            </a:r>
          </a:p>
        </p:txBody>
      </p:sp>
    </p:spTree>
    <p:extLst>
      <p:ext uri="{BB962C8B-B14F-4D97-AF65-F5344CB8AC3E}">
        <p14:creationId xmlns:p14="http://schemas.microsoft.com/office/powerpoint/2010/main" val="3083235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4F9F79B-A093-478E-96B5-EE02BC93A85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 name="Straight Connector 9">
            <a:extLst>
              <a:ext uri="{FF2B5EF4-FFF2-40B4-BE49-F238E27FC236}">
                <a16:creationId xmlns:a16="http://schemas.microsoft.com/office/drawing/2014/main" id="{D4C22394-EBC2-4FAF-A555-6C02D589EED7}"/>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508760" y="3431556"/>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7194F93-1F71-4A70-9DF1-28F18377111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32897" y="5004581"/>
            <a:ext cx="962395" cy="9623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9BBC0C84-DC2A-43AE-9576-0A44295E8B9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63725" y="4865965"/>
            <a:ext cx="293695" cy="2936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11394CD8-BD30-4B74-86F4-51FDF338341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F8BFFB14-FEAB-4219-BB47-A7502DD972C2}"/>
              </a:ext>
            </a:extLst>
          </p:cNvPr>
          <p:cNvSpPr>
            <a:spLocks noGrp="1"/>
          </p:cNvSpPr>
          <p:nvPr>
            <p:ph type="title"/>
          </p:nvPr>
        </p:nvSpPr>
        <p:spPr>
          <a:xfrm>
            <a:off x="640079" y="4526280"/>
            <a:ext cx="7410681" cy="1737360"/>
          </a:xfrm>
        </p:spPr>
        <p:txBody>
          <a:bodyPr>
            <a:normAutofit/>
          </a:bodyPr>
          <a:lstStyle/>
          <a:p>
            <a:r>
              <a:rPr lang="en-US" altLang="zh-CN" sz="4800" dirty="0"/>
              <a:t>Docking Targets</a:t>
            </a:r>
            <a:endParaRPr lang="zh-CN" altLang="en-US" sz="4800" dirty="0"/>
          </a:p>
        </p:txBody>
      </p:sp>
      <p:sp>
        <p:nvSpPr>
          <p:cNvPr id="3" name="内容占位符 2">
            <a:extLst>
              <a:ext uri="{FF2B5EF4-FFF2-40B4-BE49-F238E27FC236}">
                <a16:creationId xmlns:a16="http://schemas.microsoft.com/office/drawing/2014/main" id="{ECD88CEA-42B4-4738-B93C-FC82CB716147}"/>
              </a:ext>
            </a:extLst>
          </p:cNvPr>
          <p:cNvSpPr>
            <a:spLocks noGrp="1"/>
          </p:cNvSpPr>
          <p:nvPr>
            <p:ph idx="1"/>
          </p:nvPr>
        </p:nvSpPr>
        <p:spPr>
          <a:xfrm>
            <a:off x="640080" y="595293"/>
            <a:ext cx="5676637" cy="3463951"/>
          </a:xfrm>
        </p:spPr>
        <p:txBody>
          <a:bodyPr anchor="ctr">
            <a:normAutofit/>
          </a:bodyPr>
          <a:lstStyle/>
          <a:p>
            <a:r>
              <a:rPr lang="en-US" altLang="zh-CN" sz="1800" dirty="0"/>
              <a:t>Two targets from CAPRI</a:t>
            </a:r>
          </a:p>
          <a:p>
            <a:pPr lvl="1"/>
            <a:r>
              <a:rPr lang="en-US" altLang="zh-CN" sz="1800" dirty="0"/>
              <a:t>T116</a:t>
            </a:r>
          </a:p>
          <a:p>
            <a:pPr lvl="1"/>
            <a:r>
              <a:rPr lang="en-US" altLang="zh-CN" sz="1800" dirty="0"/>
              <a:t>T120</a:t>
            </a:r>
          </a:p>
          <a:p>
            <a:pPr lvl="1"/>
            <a:endParaRPr lang="en-US" altLang="zh-CN" sz="1800" dirty="0"/>
          </a:p>
        </p:txBody>
      </p:sp>
      <p:grpSp>
        <p:nvGrpSpPr>
          <p:cNvPr id="13" name="组合 12">
            <a:extLst>
              <a:ext uri="{FF2B5EF4-FFF2-40B4-BE49-F238E27FC236}">
                <a16:creationId xmlns:a16="http://schemas.microsoft.com/office/drawing/2014/main" id="{2737140A-2767-451B-93A8-5F5D4F883456}"/>
              </a:ext>
            </a:extLst>
          </p:cNvPr>
          <p:cNvGrpSpPr/>
          <p:nvPr/>
        </p:nvGrpSpPr>
        <p:grpSpPr>
          <a:xfrm>
            <a:off x="561392" y="2985840"/>
            <a:ext cx="7410681" cy="1064215"/>
            <a:chOff x="1905000" y="4343880"/>
            <a:chExt cx="8382000" cy="1242111"/>
          </a:xfrm>
        </p:grpSpPr>
        <p:pic>
          <p:nvPicPr>
            <p:cNvPr id="15" name="图片 14">
              <a:extLst>
                <a:ext uri="{FF2B5EF4-FFF2-40B4-BE49-F238E27FC236}">
                  <a16:creationId xmlns:a16="http://schemas.microsoft.com/office/drawing/2014/main" id="{1812D1CC-B08E-42E0-9020-207EC350F5A2}"/>
                </a:ext>
              </a:extLst>
            </p:cNvPr>
            <p:cNvPicPr>
              <a:picLocks noChangeAspect="1"/>
            </p:cNvPicPr>
            <p:nvPr/>
          </p:nvPicPr>
          <p:blipFill>
            <a:blip r:embed="rId3"/>
            <a:stretch>
              <a:fillRect/>
            </a:stretch>
          </p:blipFill>
          <p:spPr>
            <a:xfrm>
              <a:off x="1905000" y="4744465"/>
              <a:ext cx="8372475" cy="428625"/>
            </a:xfrm>
            <a:prstGeom prst="rect">
              <a:avLst/>
            </a:prstGeom>
          </p:spPr>
        </p:pic>
        <p:pic>
          <p:nvPicPr>
            <p:cNvPr id="17" name="图片 16">
              <a:extLst>
                <a:ext uri="{FF2B5EF4-FFF2-40B4-BE49-F238E27FC236}">
                  <a16:creationId xmlns:a16="http://schemas.microsoft.com/office/drawing/2014/main" id="{90986B7F-D4E1-4782-9397-1CA31A139310}"/>
                </a:ext>
              </a:extLst>
            </p:cNvPr>
            <p:cNvPicPr>
              <a:picLocks noChangeAspect="1"/>
            </p:cNvPicPr>
            <p:nvPr/>
          </p:nvPicPr>
          <p:blipFill>
            <a:blip r:embed="rId4"/>
            <a:stretch>
              <a:fillRect/>
            </a:stretch>
          </p:blipFill>
          <p:spPr>
            <a:xfrm>
              <a:off x="1914525" y="5166891"/>
              <a:ext cx="8372475" cy="419100"/>
            </a:xfrm>
            <a:prstGeom prst="rect">
              <a:avLst/>
            </a:prstGeom>
          </p:spPr>
        </p:pic>
        <p:pic>
          <p:nvPicPr>
            <p:cNvPr id="18" name="图片 17">
              <a:extLst>
                <a:ext uri="{FF2B5EF4-FFF2-40B4-BE49-F238E27FC236}">
                  <a16:creationId xmlns:a16="http://schemas.microsoft.com/office/drawing/2014/main" id="{CAEA8B9C-4B85-4083-B9FC-8D16FE8E757F}"/>
                </a:ext>
              </a:extLst>
            </p:cNvPr>
            <p:cNvPicPr>
              <a:picLocks noChangeAspect="1"/>
            </p:cNvPicPr>
            <p:nvPr/>
          </p:nvPicPr>
          <p:blipFill>
            <a:blip r:embed="rId5"/>
            <a:stretch>
              <a:fillRect/>
            </a:stretch>
          </p:blipFill>
          <p:spPr>
            <a:xfrm>
              <a:off x="1914525" y="4343880"/>
              <a:ext cx="8353425" cy="419100"/>
            </a:xfrm>
            <a:prstGeom prst="rect">
              <a:avLst/>
            </a:prstGeom>
          </p:spPr>
        </p:pic>
      </p:grpSp>
    </p:spTree>
    <p:extLst>
      <p:ext uri="{BB962C8B-B14F-4D97-AF65-F5344CB8AC3E}">
        <p14:creationId xmlns:p14="http://schemas.microsoft.com/office/powerpoint/2010/main" val="1255292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Freeform: Shape 42">
            <a:extLst>
              <a:ext uri="{FF2B5EF4-FFF2-40B4-BE49-F238E27FC236}">
                <a16:creationId xmlns:a16="http://schemas.microsoft.com/office/drawing/2014/main" id="{DB66F6E8-4D4A-4907-940A-774703A2D0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16005" y="5367908"/>
            <a:ext cx="3175996" cy="1490093"/>
          </a:xfrm>
          <a:custGeom>
            <a:avLst/>
            <a:gdLst>
              <a:gd name="connsiteX0" fmla="*/ 2485888 w 3175996"/>
              <a:gd name="connsiteY0" fmla="*/ 1490093 h 1490093"/>
              <a:gd name="connsiteX1" fmla="*/ 0 w 3175996"/>
              <a:gd name="connsiteY1" fmla="*/ 1490093 h 1490093"/>
              <a:gd name="connsiteX2" fmla="*/ 0 w 3175996"/>
              <a:gd name="connsiteY2" fmla="*/ 0 h 1490093"/>
              <a:gd name="connsiteX3" fmla="*/ 3175996 w 3175996"/>
              <a:gd name="connsiteY3" fmla="*/ 0 h 1490093"/>
            </a:gdLst>
            <a:ahLst/>
            <a:cxnLst>
              <a:cxn ang="0">
                <a:pos x="connsiteX0" y="connsiteY0"/>
              </a:cxn>
              <a:cxn ang="0">
                <a:pos x="connsiteX1" y="connsiteY1"/>
              </a:cxn>
              <a:cxn ang="0">
                <a:pos x="connsiteX2" y="connsiteY2"/>
              </a:cxn>
              <a:cxn ang="0">
                <a:pos x="connsiteX3" y="connsiteY3"/>
              </a:cxn>
            </a:cxnLst>
            <a:rect l="l" t="t" r="r" b="b"/>
            <a:pathLst>
              <a:path w="3175996" h="1490093">
                <a:moveTo>
                  <a:pt x="2485888" y="1490093"/>
                </a:moveTo>
                <a:lnTo>
                  <a:pt x="0" y="1490093"/>
                </a:lnTo>
                <a:lnTo>
                  <a:pt x="0" y="0"/>
                </a:lnTo>
                <a:lnTo>
                  <a:pt x="3175996"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Freeform: Shape 44">
            <a:extLst>
              <a:ext uri="{FF2B5EF4-FFF2-40B4-BE49-F238E27FC236}">
                <a16:creationId xmlns:a16="http://schemas.microsoft.com/office/drawing/2014/main" id="{8F1F5A56-E82B-4FD5-9025-B72896FFBB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62" y="5367908"/>
            <a:ext cx="9566296" cy="1490093"/>
          </a:xfrm>
          <a:custGeom>
            <a:avLst/>
            <a:gdLst>
              <a:gd name="connsiteX0" fmla="*/ 0 w 9566296"/>
              <a:gd name="connsiteY0" fmla="*/ 0 h 1490093"/>
              <a:gd name="connsiteX1" fmla="*/ 405267 w 9566296"/>
              <a:gd name="connsiteY1" fmla="*/ 0 h 1490093"/>
              <a:gd name="connsiteX2" fmla="*/ 631857 w 9566296"/>
              <a:gd name="connsiteY2" fmla="*/ 0 h 1490093"/>
              <a:gd name="connsiteX3" fmla="*/ 2451761 w 9566296"/>
              <a:gd name="connsiteY3" fmla="*/ 0 h 1490093"/>
              <a:gd name="connsiteX4" fmla="*/ 2901880 w 9566296"/>
              <a:gd name="connsiteY4" fmla="*/ 0 h 1490093"/>
              <a:gd name="connsiteX5" fmla="*/ 3641106 w 9566296"/>
              <a:gd name="connsiteY5" fmla="*/ 0 h 1490093"/>
              <a:gd name="connsiteX6" fmla="*/ 9566296 w 9566296"/>
              <a:gd name="connsiteY6" fmla="*/ 0 h 1490093"/>
              <a:gd name="connsiteX7" fmla="*/ 8876188 w 9566296"/>
              <a:gd name="connsiteY7" fmla="*/ 1490093 h 1490093"/>
              <a:gd name="connsiteX8" fmla="*/ 631857 w 9566296"/>
              <a:gd name="connsiteY8" fmla="*/ 1490093 h 1490093"/>
              <a:gd name="connsiteX9" fmla="*/ 405267 w 9566296"/>
              <a:gd name="connsiteY9" fmla="*/ 1490093 h 1490093"/>
              <a:gd name="connsiteX10" fmla="*/ 0 w 9566296"/>
              <a:gd name="connsiteY10"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66296" h="1490093">
                <a:moveTo>
                  <a:pt x="0" y="0"/>
                </a:moveTo>
                <a:lnTo>
                  <a:pt x="405267" y="0"/>
                </a:lnTo>
                <a:lnTo>
                  <a:pt x="631857" y="0"/>
                </a:lnTo>
                <a:lnTo>
                  <a:pt x="2451761" y="0"/>
                </a:lnTo>
                <a:lnTo>
                  <a:pt x="2901880" y="0"/>
                </a:lnTo>
                <a:lnTo>
                  <a:pt x="3641106" y="0"/>
                </a:lnTo>
                <a:lnTo>
                  <a:pt x="9566296" y="0"/>
                </a:lnTo>
                <a:lnTo>
                  <a:pt x="8876188" y="1490093"/>
                </a:lnTo>
                <a:lnTo>
                  <a:pt x="631857" y="1490093"/>
                </a:lnTo>
                <a:lnTo>
                  <a:pt x="405267" y="1490093"/>
                </a:lnTo>
                <a:lnTo>
                  <a:pt x="0" y="1490093"/>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标题 1">
            <a:extLst>
              <a:ext uri="{FF2B5EF4-FFF2-40B4-BE49-F238E27FC236}">
                <a16:creationId xmlns:a16="http://schemas.microsoft.com/office/drawing/2014/main" id="{1A6F61E5-3DBF-49B5-8F77-7CB4A5D7E553}"/>
              </a:ext>
            </a:extLst>
          </p:cNvPr>
          <p:cNvSpPr>
            <a:spLocks noGrp="1"/>
          </p:cNvSpPr>
          <p:nvPr>
            <p:ph type="title"/>
          </p:nvPr>
        </p:nvSpPr>
        <p:spPr>
          <a:xfrm>
            <a:off x="838200" y="5529884"/>
            <a:ext cx="8078342" cy="1096331"/>
          </a:xfrm>
        </p:spPr>
        <p:txBody>
          <a:bodyPr>
            <a:normAutofit/>
          </a:bodyPr>
          <a:lstStyle/>
          <a:p>
            <a:r>
              <a:rPr lang="en-US" altLang="zh-CN"/>
              <a:t>T116</a:t>
            </a:r>
            <a:endParaRPr lang="zh-CN" altLang="en-US"/>
          </a:p>
        </p:txBody>
      </p:sp>
      <p:graphicFrame>
        <p:nvGraphicFramePr>
          <p:cNvPr id="24" name="内容占位符 2">
            <a:extLst>
              <a:ext uri="{FF2B5EF4-FFF2-40B4-BE49-F238E27FC236}">
                <a16:creationId xmlns:a16="http://schemas.microsoft.com/office/drawing/2014/main" id="{B096E7EC-9C3E-45C6-BF9D-CE5982ED10F6}"/>
              </a:ext>
            </a:extLst>
          </p:cNvPr>
          <p:cNvGraphicFramePr>
            <a:graphicFrameLocks noGrp="1"/>
          </p:cNvGraphicFramePr>
          <p:nvPr>
            <p:ph idx="1"/>
            <p:extLst>
              <p:ext uri="{D42A27DB-BD31-4B8C-83A1-F6EECF244321}">
                <p14:modId xmlns:p14="http://schemas.microsoft.com/office/powerpoint/2010/main" val="736616994"/>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图片 3">
            <a:extLst>
              <a:ext uri="{FF2B5EF4-FFF2-40B4-BE49-F238E27FC236}">
                <a16:creationId xmlns:a16="http://schemas.microsoft.com/office/drawing/2014/main" id="{16D1B8AE-5A1D-4F40-B727-CFEB5D1AB825}"/>
              </a:ext>
            </a:extLst>
          </p:cNvPr>
          <p:cNvPicPr>
            <a:picLocks noChangeAspect="1"/>
          </p:cNvPicPr>
          <p:nvPr/>
        </p:nvPicPr>
        <p:blipFill>
          <a:blip r:embed="rId7"/>
          <a:stretch>
            <a:fillRect/>
          </a:stretch>
        </p:blipFill>
        <p:spPr>
          <a:xfrm>
            <a:off x="8145624" y="2699903"/>
            <a:ext cx="2601686" cy="2672436"/>
          </a:xfrm>
          <a:prstGeom prst="rect">
            <a:avLst/>
          </a:prstGeom>
        </p:spPr>
      </p:pic>
      <p:pic>
        <p:nvPicPr>
          <p:cNvPr id="6" name="图片 5">
            <a:extLst>
              <a:ext uri="{FF2B5EF4-FFF2-40B4-BE49-F238E27FC236}">
                <a16:creationId xmlns:a16="http://schemas.microsoft.com/office/drawing/2014/main" id="{EAD5001C-CE4E-4181-8677-BA6660C15D6E}"/>
              </a:ext>
            </a:extLst>
          </p:cNvPr>
          <p:cNvPicPr>
            <a:picLocks noChangeAspect="1"/>
          </p:cNvPicPr>
          <p:nvPr/>
        </p:nvPicPr>
        <p:blipFill>
          <a:blip r:embed="rId8"/>
          <a:stretch>
            <a:fillRect/>
          </a:stretch>
        </p:blipFill>
        <p:spPr>
          <a:xfrm>
            <a:off x="8014741" y="0"/>
            <a:ext cx="2038216" cy="2537927"/>
          </a:xfrm>
          <a:prstGeom prst="rect">
            <a:avLst/>
          </a:prstGeom>
        </p:spPr>
      </p:pic>
      <p:pic>
        <p:nvPicPr>
          <p:cNvPr id="25" name="图片 24">
            <a:extLst>
              <a:ext uri="{FF2B5EF4-FFF2-40B4-BE49-F238E27FC236}">
                <a16:creationId xmlns:a16="http://schemas.microsoft.com/office/drawing/2014/main" id="{5B5D7BF6-AD72-43E5-B35C-5A02939F6FEA}"/>
              </a:ext>
            </a:extLst>
          </p:cNvPr>
          <p:cNvPicPr>
            <a:picLocks noChangeAspect="1"/>
          </p:cNvPicPr>
          <p:nvPr/>
        </p:nvPicPr>
        <p:blipFill>
          <a:blip r:embed="rId8"/>
          <a:stretch>
            <a:fillRect/>
          </a:stretch>
        </p:blipFill>
        <p:spPr>
          <a:xfrm>
            <a:off x="2008161" y="2748993"/>
            <a:ext cx="2038216" cy="2537927"/>
          </a:xfrm>
          <a:prstGeom prst="rect">
            <a:avLst/>
          </a:prstGeom>
        </p:spPr>
      </p:pic>
    </p:spTree>
    <p:extLst>
      <p:ext uri="{BB962C8B-B14F-4D97-AF65-F5344CB8AC3E}">
        <p14:creationId xmlns:p14="http://schemas.microsoft.com/office/powerpoint/2010/main" val="185179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DB66F6E8-4D4A-4907-940A-774703A2D0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16005" y="5367908"/>
            <a:ext cx="3175996" cy="1490093"/>
          </a:xfrm>
          <a:custGeom>
            <a:avLst/>
            <a:gdLst>
              <a:gd name="connsiteX0" fmla="*/ 2485888 w 3175996"/>
              <a:gd name="connsiteY0" fmla="*/ 1490093 h 1490093"/>
              <a:gd name="connsiteX1" fmla="*/ 0 w 3175996"/>
              <a:gd name="connsiteY1" fmla="*/ 1490093 h 1490093"/>
              <a:gd name="connsiteX2" fmla="*/ 0 w 3175996"/>
              <a:gd name="connsiteY2" fmla="*/ 0 h 1490093"/>
              <a:gd name="connsiteX3" fmla="*/ 3175996 w 3175996"/>
              <a:gd name="connsiteY3" fmla="*/ 0 h 1490093"/>
            </a:gdLst>
            <a:ahLst/>
            <a:cxnLst>
              <a:cxn ang="0">
                <a:pos x="connsiteX0" y="connsiteY0"/>
              </a:cxn>
              <a:cxn ang="0">
                <a:pos x="connsiteX1" y="connsiteY1"/>
              </a:cxn>
              <a:cxn ang="0">
                <a:pos x="connsiteX2" y="connsiteY2"/>
              </a:cxn>
              <a:cxn ang="0">
                <a:pos x="connsiteX3" y="connsiteY3"/>
              </a:cxn>
            </a:cxnLst>
            <a:rect l="l" t="t" r="r" b="b"/>
            <a:pathLst>
              <a:path w="3175996" h="1490093">
                <a:moveTo>
                  <a:pt x="2485888" y="1490093"/>
                </a:moveTo>
                <a:lnTo>
                  <a:pt x="0" y="1490093"/>
                </a:lnTo>
                <a:lnTo>
                  <a:pt x="0" y="0"/>
                </a:lnTo>
                <a:lnTo>
                  <a:pt x="3175996"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Shape 18">
            <a:extLst>
              <a:ext uri="{FF2B5EF4-FFF2-40B4-BE49-F238E27FC236}">
                <a16:creationId xmlns:a16="http://schemas.microsoft.com/office/drawing/2014/main" id="{8F1F5A56-E82B-4FD5-9025-B72896FFBB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62" y="5367908"/>
            <a:ext cx="9566296" cy="1490093"/>
          </a:xfrm>
          <a:custGeom>
            <a:avLst/>
            <a:gdLst>
              <a:gd name="connsiteX0" fmla="*/ 0 w 9566296"/>
              <a:gd name="connsiteY0" fmla="*/ 0 h 1490093"/>
              <a:gd name="connsiteX1" fmla="*/ 405267 w 9566296"/>
              <a:gd name="connsiteY1" fmla="*/ 0 h 1490093"/>
              <a:gd name="connsiteX2" fmla="*/ 631857 w 9566296"/>
              <a:gd name="connsiteY2" fmla="*/ 0 h 1490093"/>
              <a:gd name="connsiteX3" fmla="*/ 2451761 w 9566296"/>
              <a:gd name="connsiteY3" fmla="*/ 0 h 1490093"/>
              <a:gd name="connsiteX4" fmla="*/ 2901880 w 9566296"/>
              <a:gd name="connsiteY4" fmla="*/ 0 h 1490093"/>
              <a:gd name="connsiteX5" fmla="*/ 3641106 w 9566296"/>
              <a:gd name="connsiteY5" fmla="*/ 0 h 1490093"/>
              <a:gd name="connsiteX6" fmla="*/ 9566296 w 9566296"/>
              <a:gd name="connsiteY6" fmla="*/ 0 h 1490093"/>
              <a:gd name="connsiteX7" fmla="*/ 8876188 w 9566296"/>
              <a:gd name="connsiteY7" fmla="*/ 1490093 h 1490093"/>
              <a:gd name="connsiteX8" fmla="*/ 631857 w 9566296"/>
              <a:gd name="connsiteY8" fmla="*/ 1490093 h 1490093"/>
              <a:gd name="connsiteX9" fmla="*/ 405267 w 9566296"/>
              <a:gd name="connsiteY9" fmla="*/ 1490093 h 1490093"/>
              <a:gd name="connsiteX10" fmla="*/ 0 w 9566296"/>
              <a:gd name="connsiteY10"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66296" h="1490093">
                <a:moveTo>
                  <a:pt x="0" y="0"/>
                </a:moveTo>
                <a:lnTo>
                  <a:pt x="405267" y="0"/>
                </a:lnTo>
                <a:lnTo>
                  <a:pt x="631857" y="0"/>
                </a:lnTo>
                <a:lnTo>
                  <a:pt x="2451761" y="0"/>
                </a:lnTo>
                <a:lnTo>
                  <a:pt x="2901880" y="0"/>
                </a:lnTo>
                <a:lnTo>
                  <a:pt x="3641106" y="0"/>
                </a:lnTo>
                <a:lnTo>
                  <a:pt x="9566296" y="0"/>
                </a:lnTo>
                <a:lnTo>
                  <a:pt x="8876188" y="1490093"/>
                </a:lnTo>
                <a:lnTo>
                  <a:pt x="631857" y="1490093"/>
                </a:lnTo>
                <a:lnTo>
                  <a:pt x="405267" y="1490093"/>
                </a:lnTo>
                <a:lnTo>
                  <a:pt x="0" y="1490093"/>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标题 1">
            <a:extLst>
              <a:ext uri="{FF2B5EF4-FFF2-40B4-BE49-F238E27FC236}">
                <a16:creationId xmlns:a16="http://schemas.microsoft.com/office/drawing/2014/main" id="{9C44C1A2-6FEE-414E-B1FD-AA6776B95642}"/>
              </a:ext>
            </a:extLst>
          </p:cNvPr>
          <p:cNvSpPr>
            <a:spLocks noGrp="1"/>
          </p:cNvSpPr>
          <p:nvPr>
            <p:ph type="title"/>
          </p:nvPr>
        </p:nvSpPr>
        <p:spPr>
          <a:xfrm>
            <a:off x="838200" y="5529884"/>
            <a:ext cx="8078342" cy="1096331"/>
          </a:xfrm>
        </p:spPr>
        <p:txBody>
          <a:bodyPr>
            <a:normAutofit/>
          </a:bodyPr>
          <a:lstStyle/>
          <a:p>
            <a:r>
              <a:rPr lang="en-US" altLang="zh-CN" dirty="0"/>
              <a:t>T120</a:t>
            </a:r>
            <a:endParaRPr lang="zh-CN" altLang="en-US" dirty="0"/>
          </a:p>
        </p:txBody>
      </p:sp>
      <p:graphicFrame>
        <p:nvGraphicFramePr>
          <p:cNvPr id="5" name="内容占位符 2">
            <a:extLst>
              <a:ext uri="{FF2B5EF4-FFF2-40B4-BE49-F238E27FC236}">
                <a16:creationId xmlns:a16="http://schemas.microsoft.com/office/drawing/2014/main" id="{717CE46B-526D-4ABB-AB5C-3C4E08959C1D}"/>
              </a:ext>
            </a:extLst>
          </p:cNvPr>
          <p:cNvGraphicFramePr>
            <a:graphicFrameLocks noGrp="1"/>
          </p:cNvGraphicFramePr>
          <p:nvPr>
            <p:ph idx="1"/>
            <p:extLst>
              <p:ext uri="{D42A27DB-BD31-4B8C-83A1-F6EECF244321}">
                <p14:modId xmlns:p14="http://schemas.microsoft.com/office/powerpoint/2010/main" val="86920036"/>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图片 3">
            <a:extLst>
              <a:ext uri="{FF2B5EF4-FFF2-40B4-BE49-F238E27FC236}">
                <a16:creationId xmlns:a16="http://schemas.microsoft.com/office/drawing/2014/main" id="{CB94E1C3-39E6-4B1B-8659-BA9BD40DFCF6}"/>
              </a:ext>
            </a:extLst>
          </p:cNvPr>
          <p:cNvPicPr>
            <a:picLocks noChangeAspect="1"/>
          </p:cNvPicPr>
          <p:nvPr/>
        </p:nvPicPr>
        <p:blipFill>
          <a:blip r:embed="rId7"/>
          <a:stretch>
            <a:fillRect/>
          </a:stretch>
        </p:blipFill>
        <p:spPr>
          <a:xfrm>
            <a:off x="7806267" y="149288"/>
            <a:ext cx="2797736" cy="2024743"/>
          </a:xfrm>
          <a:prstGeom prst="rect">
            <a:avLst/>
          </a:prstGeom>
        </p:spPr>
      </p:pic>
      <p:sp>
        <p:nvSpPr>
          <p:cNvPr id="6" name="矩形 5">
            <a:extLst>
              <a:ext uri="{FF2B5EF4-FFF2-40B4-BE49-F238E27FC236}">
                <a16:creationId xmlns:a16="http://schemas.microsoft.com/office/drawing/2014/main" id="{00E951D3-C8DF-412F-8CBC-850C34DFD210}"/>
              </a:ext>
            </a:extLst>
          </p:cNvPr>
          <p:cNvSpPr/>
          <p:nvPr/>
        </p:nvSpPr>
        <p:spPr>
          <a:xfrm>
            <a:off x="662730" y="2849306"/>
            <a:ext cx="3620021" cy="577081"/>
          </a:xfrm>
          <a:prstGeom prst="rect">
            <a:avLst/>
          </a:prstGeom>
        </p:spPr>
        <p:txBody>
          <a:bodyPr wrap="square">
            <a:spAutoFit/>
          </a:bodyPr>
          <a:lstStyle/>
          <a:p>
            <a:r>
              <a:rPr lang="en-US" altLang="zh-CN" sz="1050" dirty="0"/>
              <a:t>MGSSHHHHHHSSGLVPRGSHMASVQKFPGDANCDGIVDISDAVLIMQTMANPSKYQMTDKGRINADVTGNSDGVTVLDAQ</a:t>
            </a:r>
          </a:p>
          <a:p>
            <a:r>
              <a:rPr lang="en-US" altLang="zh-CN" sz="1050" dirty="0"/>
              <a:t>FIQSYCLGLVELPPVE</a:t>
            </a:r>
            <a:endParaRPr lang="zh-CN" altLang="en-US" sz="1050" dirty="0"/>
          </a:p>
        </p:txBody>
      </p:sp>
      <p:pic>
        <p:nvPicPr>
          <p:cNvPr id="7" name="图片 6">
            <a:extLst>
              <a:ext uri="{FF2B5EF4-FFF2-40B4-BE49-F238E27FC236}">
                <a16:creationId xmlns:a16="http://schemas.microsoft.com/office/drawing/2014/main" id="{27B328F1-C647-4DE9-B36C-C0617E1AE805}"/>
              </a:ext>
            </a:extLst>
          </p:cNvPr>
          <p:cNvPicPr>
            <a:picLocks noChangeAspect="1"/>
          </p:cNvPicPr>
          <p:nvPr/>
        </p:nvPicPr>
        <p:blipFill>
          <a:blip r:embed="rId8"/>
          <a:stretch>
            <a:fillRect/>
          </a:stretch>
        </p:blipFill>
        <p:spPr>
          <a:xfrm>
            <a:off x="1908006" y="3335008"/>
            <a:ext cx="2374746" cy="1998488"/>
          </a:xfrm>
          <a:prstGeom prst="rect">
            <a:avLst/>
          </a:prstGeom>
        </p:spPr>
      </p:pic>
      <p:pic>
        <p:nvPicPr>
          <p:cNvPr id="8" name="图片 7">
            <a:extLst>
              <a:ext uri="{FF2B5EF4-FFF2-40B4-BE49-F238E27FC236}">
                <a16:creationId xmlns:a16="http://schemas.microsoft.com/office/drawing/2014/main" id="{1C8DD992-1BD6-4C7C-97F0-7B904F371ADD}"/>
              </a:ext>
            </a:extLst>
          </p:cNvPr>
          <p:cNvPicPr>
            <a:picLocks noChangeAspect="1"/>
          </p:cNvPicPr>
          <p:nvPr/>
        </p:nvPicPr>
        <p:blipFill>
          <a:blip r:embed="rId9"/>
          <a:stretch>
            <a:fillRect/>
          </a:stretch>
        </p:blipFill>
        <p:spPr>
          <a:xfrm>
            <a:off x="7909250" y="3055684"/>
            <a:ext cx="2797736" cy="1830733"/>
          </a:xfrm>
          <a:prstGeom prst="rect">
            <a:avLst/>
          </a:prstGeom>
        </p:spPr>
      </p:pic>
    </p:spTree>
    <p:extLst>
      <p:ext uri="{BB962C8B-B14F-4D97-AF65-F5344CB8AC3E}">
        <p14:creationId xmlns:p14="http://schemas.microsoft.com/office/powerpoint/2010/main" val="3894249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1">
            <a:extLst>
              <a:ext uri="{FF2B5EF4-FFF2-40B4-BE49-F238E27FC236}">
                <a16:creationId xmlns:a16="http://schemas.microsoft.com/office/drawing/2014/main" id="{59A309A7-1751-4ABE-A3C1-EEC40366AD8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13">
            <a:extLst>
              <a:ext uri="{FF2B5EF4-FFF2-40B4-BE49-F238E27FC236}">
                <a16:creationId xmlns:a16="http://schemas.microsoft.com/office/drawing/2014/main" id="{967D8EB6-EAE1-4F9C-B398-83321E28720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C24BA221-9F29-4C7D-832D-360E7E8058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13987" y="2857501"/>
            <a:ext cx="1142998" cy="1142998"/>
          </a:xfrm>
          <a:prstGeom prst="rect">
            <a:avLst/>
          </a:prstGeom>
        </p:spPr>
      </p:pic>
      <p:sp>
        <p:nvSpPr>
          <p:cNvPr id="4" name="Title 1">
            <a:extLst>
              <a:ext uri="{FF2B5EF4-FFF2-40B4-BE49-F238E27FC236}">
                <a16:creationId xmlns:a16="http://schemas.microsoft.com/office/drawing/2014/main" id="{3946BD6B-231F-417B-8ECB-0BC30EC1EB3C}"/>
              </a:ext>
            </a:extLst>
          </p:cNvPr>
          <p:cNvSpPr>
            <a:spLocks noGrp="1"/>
          </p:cNvSpPr>
          <p:nvPr>
            <p:ph type="title"/>
          </p:nvPr>
        </p:nvSpPr>
        <p:spPr>
          <a:xfrm>
            <a:off x="1136428" y="627564"/>
            <a:ext cx="7474172" cy="1325563"/>
          </a:xfrm>
        </p:spPr>
        <p:txBody>
          <a:bodyPr>
            <a:normAutofit/>
          </a:bodyPr>
          <a:lstStyle/>
          <a:p>
            <a:r>
              <a:rPr lang="en-US"/>
              <a:t>Methods&amp;Tools</a:t>
            </a:r>
          </a:p>
        </p:txBody>
      </p:sp>
      <p:sp>
        <p:nvSpPr>
          <p:cNvPr id="5" name="Content Placeholder 2">
            <a:extLst>
              <a:ext uri="{FF2B5EF4-FFF2-40B4-BE49-F238E27FC236}">
                <a16:creationId xmlns:a16="http://schemas.microsoft.com/office/drawing/2014/main" id="{01A77A94-0965-464B-A192-59135AA1BEE8}"/>
              </a:ext>
            </a:extLst>
          </p:cNvPr>
          <p:cNvSpPr>
            <a:spLocks noGrp="1"/>
          </p:cNvSpPr>
          <p:nvPr>
            <p:ph idx="1"/>
          </p:nvPr>
        </p:nvSpPr>
        <p:spPr>
          <a:xfrm>
            <a:off x="1136429" y="2278173"/>
            <a:ext cx="6467867" cy="3450613"/>
          </a:xfrm>
        </p:spPr>
        <p:txBody>
          <a:bodyPr anchor="ctr">
            <a:normAutofit/>
          </a:bodyPr>
          <a:lstStyle/>
          <a:p>
            <a:r>
              <a:rPr lang="en-US" sz="2200"/>
              <a:t>Methods:</a:t>
            </a:r>
          </a:p>
          <a:p>
            <a:pPr lvl="1"/>
            <a:r>
              <a:rPr lang="en-US" altLang="zh-CN" sz="2200"/>
              <a:t>Initial approach</a:t>
            </a:r>
            <a:endParaRPr lang="en-US" sz="2200"/>
          </a:p>
          <a:p>
            <a:pPr lvl="2"/>
            <a:r>
              <a:rPr lang="en-US" sz="2200"/>
              <a:t>Zdock</a:t>
            </a:r>
          </a:p>
          <a:p>
            <a:pPr lvl="2"/>
            <a:r>
              <a:rPr lang="en-US" sz="2200"/>
              <a:t>ClusPro</a:t>
            </a:r>
          </a:p>
          <a:p>
            <a:pPr lvl="1"/>
            <a:r>
              <a:rPr lang="en-US" sz="2200"/>
              <a:t>Geometric hashing</a:t>
            </a:r>
            <a:endParaRPr lang="en-US" altLang="zh-CN" sz="2200"/>
          </a:p>
          <a:p>
            <a:pPr lvl="2"/>
            <a:r>
              <a:rPr lang="en-US" altLang="zh-CN" sz="2200"/>
              <a:t>Patchdock</a:t>
            </a:r>
            <a:endParaRPr lang="en-US" sz="2200"/>
          </a:p>
          <a:p>
            <a:pPr lvl="1"/>
            <a:r>
              <a:rPr lang="en-US" altLang="zh-CN" sz="2200">
                <a:highlight>
                  <a:srgbClr val="FF0000"/>
                </a:highlight>
              </a:rPr>
              <a:t>Advanced high-resolution approaches – model changes explicitly</a:t>
            </a:r>
          </a:p>
          <a:p>
            <a:pPr lvl="2"/>
            <a:r>
              <a:rPr lang="en-US" altLang="zh-CN" sz="2200">
                <a:highlight>
                  <a:srgbClr val="FF0000"/>
                </a:highlight>
              </a:rPr>
              <a:t>RosettaDock</a:t>
            </a:r>
          </a:p>
          <a:p>
            <a:pPr lvl="2"/>
            <a:endParaRPr lang="en-US" sz="2200"/>
          </a:p>
        </p:txBody>
      </p:sp>
    </p:spTree>
    <p:extLst>
      <p:ext uri="{BB962C8B-B14F-4D97-AF65-F5344CB8AC3E}">
        <p14:creationId xmlns:p14="http://schemas.microsoft.com/office/powerpoint/2010/main" val="1738745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Freeform: Shape 75">
            <a:extLst>
              <a:ext uri="{FF2B5EF4-FFF2-40B4-BE49-F238E27FC236}">
                <a16:creationId xmlns:a16="http://schemas.microsoft.com/office/drawing/2014/main" id="{40BF962F-4C6F-461E-86F2-C43F56CC939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77">
            <a:extLst>
              <a:ext uri="{FF2B5EF4-FFF2-40B4-BE49-F238E27FC236}">
                <a16:creationId xmlns:a16="http://schemas.microsoft.com/office/drawing/2014/main" id="{2E94A4F7-38E4-45EA-8E2E-CE1B5766B4F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图片 6">
            <a:extLst>
              <a:ext uri="{FF2B5EF4-FFF2-40B4-BE49-F238E27FC236}">
                <a16:creationId xmlns:a16="http://schemas.microsoft.com/office/drawing/2014/main" id="{BE847846-7FDB-4F12-9084-9DFCC519768B}"/>
              </a:ext>
            </a:extLst>
          </p:cNvPr>
          <p:cNvPicPr>
            <a:picLocks noChangeAspect="1"/>
          </p:cNvPicPr>
          <p:nvPr/>
        </p:nvPicPr>
        <p:blipFill>
          <a:blip r:embed="rId2"/>
          <a:stretch>
            <a:fillRect/>
          </a:stretch>
        </p:blipFill>
        <p:spPr>
          <a:xfrm>
            <a:off x="6183088" y="2528894"/>
            <a:ext cx="5170711" cy="3292461"/>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139" name="Freeform: Shape 79">
            <a:extLst>
              <a:ext uri="{FF2B5EF4-FFF2-40B4-BE49-F238E27FC236}">
                <a16:creationId xmlns:a16="http://schemas.microsoft.com/office/drawing/2014/main" id="{05C7EBC3-4672-4DAB-81C2-58661FAFAE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A8A09C3-D766-49A9-BB7F-6C73688F33F5}"/>
              </a:ext>
            </a:extLst>
          </p:cNvPr>
          <p:cNvSpPr>
            <a:spLocks noGrp="1"/>
          </p:cNvSpPr>
          <p:nvPr>
            <p:ph type="title"/>
          </p:nvPr>
        </p:nvSpPr>
        <p:spPr>
          <a:xfrm>
            <a:off x="838200" y="365126"/>
            <a:ext cx="5340605" cy="1146176"/>
          </a:xfrm>
        </p:spPr>
        <p:txBody>
          <a:bodyPr>
            <a:normAutofit/>
          </a:bodyPr>
          <a:lstStyle/>
          <a:p>
            <a:r>
              <a:rPr lang="en-US" altLang="zh-CN" dirty="0" err="1"/>
              <a:t>Zdock</a:t>
            </a:r>
            <a:endParaRPr lang="zh-CN" altLang="en-US" dirty="0"/>
          </a:p>
        </p:txBody>
      </p:sp>
      <p:sp>
        <p:nvSpPr>
          <p:cNvPr id="3" name="内容占位符 2">
            <a:extLst>
              <a:ext uri="{FF2B5EF4-FFF2-40B4-BE49-F238E27FC236}">
                <a16:creationId xmlns:a16="http://schemas.microsoft.com/office/drawing/2014/main" id="{A4FE505D-CC4B-4AD0-9568-A96875860BEC}"/>
              </a:ext>
            </a:extLst>
          </p:cNvPr>
          <p:cNvSpPr>
            <a:spLocks noGrp="1"/>
          </p:cNvSpPr>
          <p:nvPr>
            <p:ph idx="1"/>
          </p:nvPr>
        </p:nvSpPr>
        <p:spPr>
          <a:xfrm>
            <a:off x="838200" y="2173288"/>
            <a:ext cx="3603171" cy="3639684"/>
          </a:xfrm>
        </p:spPr>
        <p:txBody>
          <a:bodyPr anchor="ctr">
            <a:normAutofit/>
          </a:bodyPr>
          <a:lstStyle/>
          <a:p>
            <a:pPr>
              <a:buClr>
                <a:srgbClr val="4676AC"/>
              </a:buClr>
            </a:pPr>
            <a:r>
              <a:rPr lang="en-US" altLang="zh-CN" sz="2000">
                <a:solidFill>
                  <a:srgbClr val="FFFFFF"/>
                </a:solidFill>
              </a:rPr>
              <a:t>Web Server</a:t>
            </a:r>
          </a:p>
          <a:p>
            <a:pPr>
              <a:buClr>
                <a:srgbClr val="4676AC"/>
              </a:buClr>
            </a:pPr>
            <a:r>
              <a:rPr lang="en-US" altLang="zh-CN" sz="2000">
                <a:solidFill>
                  <a:srgbClr val="FFFFFF"/>
                </a:solidFill>
              </a:rPr>
              <a:t>Fast Fourier Transform – background in mathematics and engineering</a:t>
            </a:r>
          </a:p>
          <a:p>
            <a:pPr>
              <a:buClr>
                <a:srgbClr val="4676AC"/>
              </a:buClr>
            </a:pPr>
            <a:endParaRPr lang="zh-CN" altLang="en-US" sz="2000">
              <a:solidFill>
                <a:srgbClr val="FFFFFF"/>
              </a:solidFill>
            </a:endParaRPr>
          </a:p>
        </p:txBody>
      </p:sp>
    </p:spTree>
    <p:extLst>
      <p:ext uri="{BB962C8B-B14F-4D97-AF65-F5344CB8AC3E}">
        <p14:creationId xmlns:p14="http://schemas.microsoft.com/office/powerpoint/2010/main" val="3214269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Shape 19">
            <a:extLst>
              <a:ext uri="{FF2B5EF4-FFF2-40B4-BE49-F238E27FC236}">
                <a16:creationId xmlns:a16="http://schemas.microsoft.com/office/drawing/2014/main" id="{40BF962F-4C6F-461E-86F2-C43F56CC939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21">
            <a:extLst>
              <a:ext uri="{FF2B5EF4-FFF2-40B4-BE49-F238E27FC236}">
                <a16:creationId xmlns:a16="http://schemas.microsoft.com/office/drawing/2014/main" id="{2E94A4F7-38E4-45EA-8E2E-CE1B5766B4F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图片 3">
            <a:extLst>
              <a:ext uri="{FF2B5EF4-FFF2-40B4-BE49-F238E27FC236}">
                <a16:creationId xmlns:a16="http://schemas.microsoft.com/office/drawing/2014/main" id="{0889E5A9-951D-4B96-BC5F-8B7D76B8D670}"/>
              </a:ext>
            </a:extLst>
          </p:cNvPr>
          <p:cNvPicPr>
            <a:picLocks noChangeAspect="1"/>
          </p:cNvPicPr>
          <p:nvPr/>
        </p:nvPicPr>
        <p:blipFill>
          <a:blip r:embed="rId2"/>
          <a:stretch>
            <a:fillRect/>
          </a:stretch>
        </p:blipFill>
        <p:spPr>
          <a:xfrm>
            <a:off x="6183088" y="2909378"/>
            <a:ext cx="5170711" cy="2531493"/>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24" name="Freeform: Shape 23">
            <a:extLst>
              <a:ext uri="{FF2B5EF4-FFF2-40B4-BE49-F238E27FC236}">
                <a16:creationId xmlns:a16="http://schemas.microsoft.com/office/drawing/2014/main" id="{05C7EBC3-4672-4DAB-81C2-58661FAFAE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00F259C-0B20-4941-ABF6-4B2BB74555C5}"/>
              </a:ext>
            </a:extLst>
          </p:cNvPr>
          <p:cNvSpPr>
            <a:spLocks noGrp="1"/>
          </p:cNvSpPr>
          <p:nvPr>
            <p:ph type="title"/>
          </p:nvPr>
        </p:nvSpPr>
        <p:spPr>
          <a:xfrm>
            <a:off x="838200" y="365126"/>
            <a:ext cx="5340605" cy="1146176"/>
          </a:xfrm>
        </p:spPr>
        <p:txBody>
          <a:bodyPr>
            <a:normAutofit/>
          </a:bodyPr>
          <a:lstStyle/>
          <a:p>
            <a:r>
              <a:rPr lang="en-US" altLang="zh-CN"/>
              <a:t>ClusPro</a:t>
            </a:r>
            <a:endParaRPr lang="zh-CN" altLang="en-US"/>
          </a:p>
        </p:txBody>
      </p:sp>
      <p:sp>
        <p:nvSpPr>
          <p:cNvPr id="3" name="内容占位符 2">
            <a:extLst>
              <a:ext uri="{FF2B5EF4-FFF2-40B4-BE49-F238E27FC236}">
                <a16:creationId xmlns:a16="http://schemas.microsoft.com/office/drawing/2014/main" id="{3C385FFD-7749-4B28-8AB7-9463AA8866AE}"/>
              </a:ext>
            </a:extLst>
          </p:cNvPr>
          <p:cNvSpPr>
            <a:spLocks noGrp="1"/>
          </p:cNvSpPr>
          <p:nvPr>
            <p:ph idx="1"/>
          </p:nvPr>
        </p:nvSpPr>
        <p:spPr>
          <a:xfrm>
            <a:off x="838200" y="2173288"/>
            <a:ext cx="3603171" cy="3639684"/>
          </a:xfrm>
        </p:spPr>
        <p:txBody>
          <a:bodyPr anchor="ctr">
            <a:normAutofit/>
          </a:bodyPr>
          <a:lstStyle/>
          <a:p>
            <a:r>
              <a:rPr lang="en-US" altLang="zh-CN" sz="2000">
                <a:solidFill>
                  <a:srgbClr val="FFFFFF"/>
                </a:solidFill>
              </a:rPr>
              <a:t>Web Server</a:t>
            </a:r>
          </a:p>
          <a:p>
            <a:r>
              <a:rPr lang="en-US" altLang="zh-CN" sz="2000">
                <a:solidFill>
                  <a:srgbClr val="FFFFFF"/>
                </a:solidFill>
              </a:rPr>
              <a:t>Automated rigid-body docking and discrimination algorithm</a:t>
            </a:r>
            <a:endParaRPr lang="zh-CN" altLang="en-US" sz="2000">
              <a:solidFill>
                <a:srgbClr val="FFFFFF"/>
              </a:solidFill>
            </a:endParaRPr>
          </a:p>
        </p:txBody>
      </p:sp>
    </p:spTree>
    <p:extLst>
      <p:ext uri="{BB962C8B-B14F-4D97-AF65-F5344CB8AC3E}">
        <p14:creationId xmlns:p14="http://schemas.microsoft.com/office/powerpoint/2010/main" val="584620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40BF962F-4C6F-461E-86F2-C43F56CC939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2E94A4F7-38E4-45EA-8E2E-CE1B5766B4F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图片 3">
            <a:extLst>
              <a:ext uri="{FF2B5EF4-FFF2-40B4-BE49-F238E27FC236}">
                <a16:creationId xmlns:a16="http://schemas.microsoft.com/office/drawing/2014/main" id="{955C4138-7483-47D1-BEEB-B92AF724295B}"/>
              </a:ext>
            </a:extLst>
          </p:cNvPr>
          <p:cNvPicPr>
            <a:picLocks noChangeAspect="1"/>
          </p:cNvPicPr>
          <p:nvPr/>
        </p:nvPicPr>
        <p:blipFill>
          <a:blip r:embed="rId2"/>
          <a:stretch>
            <a:fillRect/>
          </a:stretch>
        </p:blipFill>
        <p:spPr>
          <a:xfrm>
            <a:off x="6183088" y="3031105"/>
            <a:ext cx="5170711" cy="2288039"/>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36" name="Freeform: Shape 35">
            <a:extLst>
              <a:ext uri="{FF2B5EF4-FFF2-40B4-BE49-F238E27FC236}">
                <a16:creationId xmlns:a16="http://schemas.microsoft.com/office/drawing/2014/main" id="{05C7EBC3-4672-4DAB-81C2-58661FAFAE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B6B738C0-E8EB-4EF2-8E94-3DAB65640D7B}"/>
              </a:ext>
            </a:extLst>
          </p:cNvPr>
          <p:cNvSpPr>
            <a:spLocks noGrp="1"/>
          </p:cNvSpPr>
          <p:nvPr>
            <p:ph type="title"/>
          </p:nvPr>
        </p:nvSpPr>
        <p:spPr>
          <a:xfrm>
            <a:off x="838200" y="365126"/>
            <a:ext cx="5340605" cy="1146176"/>
          </a:xfrm>
        </p:spPr>
        <p:txBody>
          <a:bodyPr>
            <a:normAutofit/>
          </a:bodyPr>
          <a:lstStyle/>
          <a:p>
            <a:r>
              <a:rPr lang="en-US" altLang="zh-CN" err="1"/>
              <a:t>PatchDock</a:t>
            </a:r>
            <a:endParaRPr lang="zh-CN" altLang="en-US"/>
          </a:p>
        </p:txBody>
      </p:sp>
      <p:sp>
        <p:nvSpPr>
          <p:cNvPr id="3" name="内容占位符 2">
            <a:extLst>
              <a:ext uri="{FF2B5EF4-FFF2-40B4-BE49-F238E27FC236}">
                <a16:creationId xmlns:a16="http://schemas.microsoft.com/office/drawing/2014/main" id="{07A3E4C1-D261-46A0-8934-810C344204D8}"/>
              </a:ext>
            </a:extLst>
          </p:cNvPr>
          <p:cNvSpPr>
            <a:spLocks noGrp="1"/>
          </p:cNvSpPr>
          <p:nvPr>
            <p:ph idx="1"/>
          </p:nvPr>
        </p:nvSpPr>
        <p:spPr>
          <a:xfrm>
            <a:off x="838200" y="2173288"/>
            <a:ext cx="3603171" cy="3639684"/>
          </a:xfrm>
        </p:spPr>
        <p:txBody>
          <a:bodyPr anchor="ctr">
            <a:normAutofit/>
          </a:bodyPr>
          <a:lstStyle/>
          <a:p>
            <a:r>
              <a:rPr lang="en-US" altLang="zh-CN" sz="2000">
                <a:solidFill>
                  <a:srgbClr val="FFFFFF"/>
                </a:solidFill>
              </a:rPr>
              <a:t>Fast and versatile approach</a:t>
            </a:r>
          </a:p>
          <a:p>
            <a:r>
              <a:rPr lang="en-US" altLang="zh-CN" sz="2000">
                <a:solidFill>
                  <a:srgbClr val="FFFFFF"/>
                </a:solidFill>
              </a:rPr>
              <a:t>Speed allows easy extension to multiple protein docking, flexible hinge docking, etc</a:t>
            </a:r>
          </a:p>
          <a:p>
            <a:r>
              <a:rPr lang="en-US" altLang="zh-CN" sz="2000">
                <a:solidFill>
                  <a:srgbClr val="FFFFFF"/>
                </a:solidFill>
              </a:rPr>
              <a:t>A extension of this protocol, FIREDOCK, includes side chain optimization (RosettaDocklike)– very flexible, fast and accurate protocol</a:t>
            </a:r>
            <a:endParaRPr lang="zh-CN" altLang="en-US" sz="2000">
              <a:solidFill>
                <a:srgbClr val="FFFFFF"/>
              </a:solidFill>
            </a:endParaRPr>
          </a:p>
        </p:txBody>
      </p:sp>
    </p:spTree>
    <p:extLst>
      <p:ext uri="{BB962C8B-B14F-4D97-AF65-F5344CB8AC3E}">
        <p14:creationId xmlns:p14="http://schemas.microsoft.com/office/powerpoint/2010/main" val="254098112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TotalTime>
  <Words>746</Words>
  <Application>Microsoft Office PowerPoint</Application>
  <PresentationFormat>宽屏</PresentationFormat>
  <Paragraphs>122</Paragraphs>
  <Slides>25</Slides>
  <Notes>7</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等线</vt:lpstr>
      <vt:lpstr>等线 Light</vt:lpstr>
      <vt:lpstr>微软雅黑 Light</vt:lpstr>
      <vt:lpstr>Arial</vt:lpstr>
      <vt:lpstr>Calibri</vt:lpstr>
      <vt:lpstr>Office 主题​​</vt:lpstr>
      <vt:lpstr>Protein-Protein Docking</vt:lpstr>
      <vt:lpstr>Contents</vt:lpstr>
      <vt:lpstr>Docking Targets</vt:lpstr>
      <vt:lpstr>T116</vt:lpstr>
      <vt:lpstr>T120</vt:lpstr>
      <vt:lpstr>Methods&amp;Tools</vt:lpstr>
      <vt:lpstr>Zdock</vt:lpstr>
      <vt:lpstr>ClusPro</vt:lpstr>
      <vt:lpstr>PatchDock</vt:lpstr>
      <vt:lpstr>RosettaDock</vt:lpstr>
      <vt:lpstr>Optimization</vt:lpstr>
      <vt:lpstr>FireDock</vt:lpstr>
      <vt:lpstr>Visualization</vt:lpstr>
      <vt:lpstr>Results&amp;Evaluation</vt:lpstr>
      <vt:lpstr>T116</vt:lpstr>
      <vt:lpstr>T116</vt:lpstr>
      <vt:lpstr>T116</vt:lpstr>
      <vt:lpstr>T116</vt:lpstr>
      <vt:lpstr>T120</vt:lpstr>
      <vt:lpstr>T120</vt:lpstr>
      <vt:lpstr>T120</vt:lpstr>
      <vt:lpstr>T120</vt:lpstr>
      <vt:lpstr>T120</vt:lpstr>
      <vt:lpstr>RSMD&amp;TM-Score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Protein-Protein Docking</dc:title>
  <dc:creator>Yao, Yifu (MU-Student)</dc:creator>
  <cp:lastModifiedBy>Yao, Yifu (MU-Student)</cp:lastModifiedBy>
  <cp:revision>3</cp:revision>
  <dcterms:created xsi:type="dcterms:W3CDTF">2018-04-14T04:07:24Z</dcterms:created>
  <dcterms:modified xsi:type="dcterms:W3CDTF">2018-04-15T19:51:59Z</dcterms:modified>
</cp:coreProperties>
</file>

<file path=docProps/thumbnail.jpeg>
</file>